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 id="2147483680" r:id="rId3"/>
    <p:sldMasterId id="2147483684" r:id="rId4"/>
    <p:sldMasterId id="2147483696" r:id="rId5"/>
  </p:sldMasterIdLst>
  <p:notesMasterIdLst>
    <p:notesMasterId r:id="rId19"/>
  </p:notesMasterIdLst>
  <p:sldIdLst>
    <p:sldId id="256" r:id="rId6"/>
    <p:sldId id="304" r:id="rId7"/>
    <p:sldId id="306" r:id="rId8"/>
    <p:sldId id="301" r:id="rId9"/>
    <p:sldId id="305" r:id="rId10"/>
    <p:sldId id="330" r:id="rId11"/>
    <p:sldId id="308" r:id="rId12"/>
    <p:sldId id="335" r:id="rId13"/>
    <p:sldId id="303" r:id="rId14"/>
    <p:sldId id="295" r:id="rId15"/>
    <p:sldId id="292" r:id="rId16"/>
    <p:sldId id="333" r:id="rId17"/>
    <p:sldId id="337"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5061"/>
    <a:srgbClr val="2F6165"/>
    <a:srgbClr val="CC0066"/>
    <a:srgbClr val="FF66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733" y="-2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30564-3D07-426E-BA6B-2E6B97C928A7}" type="datetimeFigureOut">
              <a:rPr lang="fr-FR" smtClean="0"/>
              <a:t>24/06/2015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BDB48-92CD-4F14-AD0F-0DB45C27C347}" type="slidenum">
              <a:rPr lang="fr-FR" smtClean="0"/>
              <a:t>‹N°›</a:t>
            </a:fld>
            <a:endParaRPr lang="fr-FR"/>
          </a:p>
        </p:txBody>
      </p:sp>
    </p:spTree>
    <p:extLst>
      <p:ext uri="{BB962C8B-B14F-4D97-AF65-F5344CB8AC3E}">
        <p14:creationId xmlns:p14="http://schemas.microsoft.com/office/powerpoint/2010/main" val="194441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8247" y="1725322"/>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238247" y="3360662"/>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6214B9DD-6E10-2C41-87E6-F932BCCDEFFD}" type="datetimeFigureOut">
              <a:rPr lang="fr-FR" smtClean="0"/>
              <a:t>24/06/2015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6639047" y="6341793"/>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a:p>
            <a:endParaRPr lang="fr-FR" dirty="0"/>
          </a:p>
        </p:txBody>
      </p:sp>
    </p:spTree>
    <p:extLst>
      <p:ext uri="{BB962C8B-B14F-4D97-AF65-F5344CB8AC3E}">
        <p14:creationId xmlns:p14="http://schemas.microsoft.com/office/powerpoint/2010/main" val="2755336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1C99A8-B61B-AB4F-A715-9B020545987A}" type="datetimeFigureOut">
              <a:rPr lang="fr-FR" smtClean="0"/>
              <a:t>24/06/2015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283723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423060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E1C99A8-B61B-AB4F-A715-9B020545987A}" type="datetimeFigureOut">
              <a:rPr lang="fr-FR" smtClean="0"/>
              <a:t>24/06/2015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1535145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E1C99A8-B61B-AB4F-A715-9B020545987A}" type="datetimeFigureOut">
              <a:rPr lang="fr-FR" smtClean="0"/>
              <a:t>24/06/2015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2826925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425087" cy="1143000"/>
          </a:xfr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1C99A8-B61B-AB4F-A715-9B020545987A}" type="datetimeFigureOut">
              <a:rPr lang="fr-FR" smtClean="0"/>
              <a:t>24/06/2015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305844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55461"/>
            <a:ext cx="2057400" cy="5370702"/>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1C99A8-B61B-AB4F-A715-9B020545987A}" type="datetimeFigureOut">
              <a:rPr lang="fr-FR" smtClean="0"/>
              <a:t>24/06/2015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865367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8247" y="1725322"/>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238247" y="3360662"/>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6214B9DD-6E10-2C41-87E6-F932BCCDEFFD}" type="datetimeFigureOut">
              <a:rPr lang="fr-FR" smtClean="0">
                <a:solidFill>
                  <a:prstClr val="white"/>
                </a:solidFill>
              </a:rPr>
              <a:pPr/>
              <a:t>24/06/2015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639047" y="6341793"/>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a:p>
            <a:endParaRPr lang="fr-FR" dirty="0">
              <a:solidFill>
                <a:prstClr val="black">
                  <a:tint val="75000"/>
                </a:prstClr>
              </a:solidFill>
            </a:endParaRPr>
          </a:p>
        </p:txBody>
      </p:sp>
    </p:spTree>
    <p:extLst>
      <p:ext uri="{BB962C8B-B14F-4D97-AF65-F5344CB8AC3E}">
        <p14:creationId xmlns:p14="http://schemas.microsoft.com/office/powerpoint/2010/main" val="3200978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214B9DD-6E10-2C41-87E6-F932BCCDEFFD}" type="datetimeFigureOut">
              <a:rPr lang="fr-FR" smtClean="0">
                <a:solidFill>
                  <a:prstClr val="white"/>
                </a:solidFill>
              </a:rPr>
              <a:pPr/>
              <a:t>24/06/2015</a:t>
            </a:fld>
            <a:endParaRPr lang="fr-FR">
              <a:solidFill>
                <a:prstClr val="white"/>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1729979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14B9DD-6E10-2C41-87E6-F932BCCDEFFD}" type="datetimeFigureOut">
              <a:rPr lang="fr-FR" smtClean="0">
                <a:solidFill>
                  <a:prstClr val="white"/>
                </a:solidFill>
              </a:rPr>
              <a:pPr/>
              <a:t>24/06/2015</a:t>
            </a:fld>
            <a:endParaRPr lang="fr-FR">
              <a:solidFill>
                <a:prstClr val="white"/>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758529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57200" y="236298"/>
            <a:ext cx="7403191" cy="1470025"/>
          </a:xfrm>
        </p:spPr>
        <p:txBody>
          <a:bodyPr>
            <a:normAutofit/>
          </a:bodyPr>
          <a:lstStyle>
            <a:lvl1pPr>
              <a:defRPr sz="4000"/>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p:nvPr>
        </p:nvSpPr>
        <p:spPr>
          <a:xfrm>
            <a:off x="457200" y="1893533"/>
            <a:ext cx="8322792" cy="1894721"/>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7E1C99A8-B61B-AB4F-A715-9B020545987A}" type="datetimeFigureOut">
              <a:rPr lang="fr-FR" smtClean="0"/>
              <a:pPr/>
              <a:t>24/06/2015</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806542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37506" cy="1143000"/>
          </a:xfrm>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7E1C99A8-B61B-AB4F-A715-9B020545987A}" type="datetimeFigureOut">
              <a:rPr lang="fr-FR" smtClean="0"/>
              <a:pPr/>
              <a:t>24/06/2015</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90251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214B9DD-6E10-2C41-87E6-F932BCCDEFFD}" type="datetimeFigureOut">
              <a:rPr lang="fr-FR" smtClean="0"/>
              <a:t>24/06/2015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258280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28198" y="1729983"/>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328198" y="22979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E1C99A8-B61B-AB4F-A715-9B020545987A}" type="datetimeFigureOut">
              <a:rPr lang="fr-FR" smtClean="0"/>
              <a:pPr/>
              <a:t>24/06/2015</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95567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260872" cy="11430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E1C99A8-B61B-AB4F-A715-9B020545987A}" type="datetimeFigureOut">
              <a:rPr lang="fr-FR" smtClean="0"/>
              <a:pPr/>
              <a:t>24/06/2015</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637064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92244" cy="1143000"/>
          </a:xfrm>
        </p:spPr>
        <p:txBody>
          <a:bodyPr/>
          <a:lstStyle>
            <a:lvl1pPr>
              <a:defRPr/>
            </a:lvl1pPr>
          </a:lstStyle>
          <a:p>
            <a:r>
              <a:rPr lang="fr-FR" smtClean="0"/>
              <a:t>Cliquez et modifiez le titre</a:t>
            </a:r>
            <a:endParaRPr lang="fr-FR"/>
          </a:p>
        </p:txBody>
      </p:sp>
      <p:sp>
        <p:nvSpPr>
          <p:cNvPr id="4" name="Espace réservé du contenu 3"/>
          <p:cNvSpPr>
            <a:spLocks noGrp="1"/>
          </p:cNvSpPr>
          <p:nvPr>
            <p:ph sz="half" idx="2"/>
          </p:nvPr>
        </p:nvSpPr>
        <p:spPr>
          <a:xfrm>
            <a:off x="457200" y="159459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contenu 5"/>
          <p:cNvSpPr>
            <a:spLocks noGrp="1"/>
          </p:cNvSpPr>
          <p:nvPr>
            <p:ph sz="quarter" idx="4"/>
          </p:nvPr>
        </p:nvSpPr>
        <p:spPr>
          <a:xfrm>
            <a:off x="4645025" y="159459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E1C99A8-B61B-AB4F-A715-9B020545987A}" type="datetimeFigureOut">
              <a:rPr lang="fr-FR" smtClean="0"/>
              <a:pPr/>
              <a:t>24/06/2015</a:t>
            </a:fld>
            <a:endParaRPr lang="fr-F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040267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59401" cy="1143000"/>
          </a:xfrm>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E1C99A8-B61B-AB4F-A715-9B020545987A}" type="datetimeFigureOut">
              <a:rPr lang="fr-FR" smtClean="0"/>
              <a:pPr/>
              <a:t>24/06/2015</a:t>
            </a:fld>
            <a:endParaRPr lang="fr-F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779270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1C99A8-B61B-AB4F-A715-9B020545987A}" type="datetimeFigureOut">
              <a:rPr lang="fr-FR" smtClean="0"/>
              <a:pPr/>
              <a:t>24/06/2015</a:t>
            </a:fld>
            <a:endParaRPr lang="fr-F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343369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423060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E1C99A8-B61B-AB4F-A715-9B020545987A}" type="datetimeFigureOut">
              <a:rPr lang="fr-FR" smtClean="0"/>
              <a:pPr/>
              <a:t>24/06/2015</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852667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E1C99A8-B61B-AB4F-A715-9B020545987A}" type="datetimeFigureOut">
              <a:rPr lang="fr-FR" smtClean="0"/>
              <a:pPr/>
              <a:t>24/06/2015</a:t>
            </a:fld>
            <a:endParaRPr lang="fr-F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1225458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425087" cy="1143000"/>
          </a:xfr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1C99A8-B61B-AB4F-A715-9B020545987A}" type="datetimeFigureOut">
              <a:rPr lang="fr-FR" smtClean="0"/>
              <a:pPr/>
              <a:t>24/06/2015</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2406963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55461"/>
            <a:ext cx="2057400" cy="5370702"/>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1C99A8-B61B-AB4F-A715-9B020545987A}" type="datetimeFigureOut">
              <a:rPr lang="fr-FR" smtClean="0"/>
              <a:pPr/>
              <a:t>24/06/2015</a:t>
            </a:fld>
            <a:endParaRPr lang="fr-F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pPr/>
              <a:t>‹N°›</a:t>
            </a:fld>
            <a:endParaRPr lang="fr-FR"/>
          </a:p>
        </p:txBody>
      </p:sp>
    </p:spTree>
    <p:extLst>
      <p:ext uri="{BB962C8B-B14F-4D97-AF65-F5344CB8AC3E}">
        <p14:creationId xmlns:p14="http://schemas.microsoft.com/office/powerpoint/2010/main" val="1728234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8247" y="1725322"/>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238247" y="3360662"/>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6214B9DD-6E10-2C41-87E6-F932BCCDEFFD}" type="datetimeFigureOut">
              <a:rPr lang="fr-FR" smtClean="0">
                <a:solidFill>
                  <a:prstClr val="white"/>
                </a:solidFill>
              </a:rPr>
              <a:pPr/>
              <a:t>24/06/2015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639047" y="6341793"/>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a:p>
            <a:endParaRPr lang="fr-FR" dirty="0">
              <a:solidFill>
                <a:prstClr val="black">
                  <a:tint val="75000"/>
                </a:prstClr>
              </a:solidFill>
            </a:endParaRPr>
          </a:p>
        </p:txBody>
      </p:sp>
    </p:spTree>
    <p:extLst>
      <p:ext uri="{BB962C8B-B14F-4D97-AF65-F5344CB8AC3E}">
        <p14:creationId xmlns:p14="http://schemas.microsoft.com/office/powerpoint/2010/main" val="88510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14B9DD-6E10-2C41-87E6-F932BCCDEFFD}" type="datetimeFigureOut">
              <a:rPr lang="fr-FR" smtClean="0"/>
              <a:t>24/06/2015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754662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214B9DD-6E10-2C41-87E6-F932BCCDEFFD}" type="datetimeFigureOut">
              <a:rPr lang="fr-FR" smtClean="0">
                <a:solidFill>
                  <a:prstClr val="white"/>
                </a:solidFill>
              </a:rPr>
              <a:pPr/>
              <a:t>24/06/2015</a:t>
            </a:fld>
            <a:endParaRPr lang="fr-FR">
              <a:solidFill>
                <a:prstClr val="white"/>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33744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14B9DD-6E10-2C41-87E6-F932BCCDEFFD}" type="datetimeFigureOut">
              <a:rPr lang="fr-FR" smtClean="0">
                <a:solidFill>
                  <a:prstClr val="white"/>
                </a:solidFill>
              </a:rPr>
              <a:pPr/>
              <a:t>24/06/2015</a:t>
            </a:fld>
            <a:endParaRPr lang="fr-FR">
              <a:solidFill>
                <a:prstClr val="white"/>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Tree>
    <p:extLst>
      <p:ext uri="{BB962C8B-B14F-4D97-AF65-F5344CB8AC3E}">
        <p14:creationId xmlns:p14="http://schemas.microsoft.com/office/powerpoint/2010/main" val="279998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57200" y="236298"/>
            <a:ext cx="7403191" cy="1470025"/>
          </a:xfrm>
        </p:spPr>
        <p:txBody>
          <a:bodyPr>
            <a:normAutofit/>
          </a:bodyPr>
          <a:lstStyle>
            <a:lvl1pPr>
              <a:defRPr sz="4000"/>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p:nvPr>
        </p:nvSpPr>
        <p:spPr>
          <a:xfrm>
            <a:off x="457200" y="1893533"/>
            <a:ext cx="8322792" cy="1894721"/>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7E1C99A8-B61B-AB4F-A715-9B020545987A}" type="datetimeFigureOut">
              <a:rPr lang="fr-FR" smtClean="0"/>
              <a:t>24/06/2015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178388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37506" cy="1143000"/>
          </a:xfrm>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7E1C99A8-B61B-AB4F-A715-9B020545987A}" type="datetimeFigureOut">
              <a:rPr lang="fr-FR" smtClean="0"/>
              <a:t>24/06/2015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206138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28198" y="1729983"/>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328198" y="22979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E1C99A8-B61B-AB4F-A715-9B020545987A}" type="datetimeFigureOut">
              <a:rPr lang="fr-FR" smtClean="0"/>
              <a:t>24/06/2015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51298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260872" cy="11430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E1C99A8-B61B-AB4F-A715-9B020545987A}" type="datetimeFigureOut">
              <a:rPr lang="fr-FR" smtClean="0"/>
              <a:t>24/06/2015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243066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92244" cy="1143000"/>
          </a:xfrm>
        </p:spPr>
        <p:txBody>
          <a:bodyPr/>
          <a:lstStyle>
            <a:lvl1pPr>
              <a:defRPr/>
            </a:lvl1pPr>
          </a:lstStyle>
          <a:p>
            <a:r>
              <a:rPr lang="fr-FR" smtClean="0"/>
              <a:t>Cliquez et modifiez le titre</a:t>
            </a:r>
            <a:endParaRPr lang="fr-FR"/>
          </a:p>
        </p:txBody>
      </p:sp>
      <p:sp>
        <p:nvSpPr>
          <p:cNvPr id="4" name="Espace réservé du contenu 3"/>
          <p:cNvSpPr>
            <a:spLocks noGrp="1"/>
          </p:cNvSpPr>
          <p:nvPr>
            <p:ph sz="half" idx="2"/>
          </p:nvPr>
        </p:nvSpPr>
        <p:spPr>
          <a:xfrm>
            <a:off x="457200" y="159459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contenu 5"/>
          <p:cNvSpPr>
            <a:spLocks noGrp="1"/>
          </p:cNvSpPr>
          <p:nvPr>
            <p:ph sz="quarter" idx="4"/>
          </p:nvPr>
        </p:nvSpPr>
        <p:spPr>
          <a:xfrm>
            <a:off x="4645025" y="159459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E1C99A8-B61B-AB4F-A715-9B020545987A}" type="datetimeFigureOut">
              <a:rPr lang="fr-FR" smtClean="0"/>
              <a:t>24/06/2015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266097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64609"/>
            <a:ext cx="7359401" cy="1143000"/>
          </a:xfrm>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E1C99A8-B61B-AB4F-A715-9B020545987A}" type="datetimeFigureOut">
              <a:rPr lang="fr-FR" smtClean="0"/>
              <a:t>24/06/2015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95EBC8-58F3-D94D-8A90-B24760D0B986}" type="slidenum">
              <a:rPr lang="fr-FR" smtClean="0"/>
              <a:t>‹N°›</a:t>
            </a:fld>
            <a:endParaRPr lang="fr-FR"/>
          </a:p>
        </p:txBody>
      </p:sp>
    </p:spTree>
    <p:extLst>
      <p:ext uri="{BB962C8B-B14F-4D97-AF65-F5344CB8AC3E}">
        <p14:creationId xmlns:p14="http://schemas.microsoft.com/office/powerpoint/2010/main" val="3385138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jp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38247" y="1587562"/>
            <a:ext cx="8629326" cy="1368590"/>
          </a:xfrm>
          <a:prstGeom prst="rect">
            <a:avLst/>
          </a:prstGeom>
        </p:spPr>
        <p:txBody>
          <a:bodyPr vert="horz" lIns="91440" tIns="45720" rIns="91440" bIns="45720" rtlCol="0" anchor="ctr">
            <a:normAutofit/>
          </a:bodyPr>
          <a:lstStyle/>
          <a:p>
            <a:r>
              <a:rPr lang="fr-FR" dirty="0" smtClean="0"/>
              <a:t>Cliquez et modifiez </a:t>
            </a:r>
            <a:br>
              <a:rPr lang="fr-FR" dirty="0" smtClean="0"/>
            </a:br>
            <a:r>
              <a:rPr lang="fr-FR" dirty="0" smtClean="0"/>
              <a:t>le titre</a:t>
            </a:r>
            <a:endParaRPr lang="fr-FR" dirty="0"/>
          </a:p>
        </p:txBody>
      </p:sp>
      <p:sp>
        <p:nvSpPr>
          <p:cNvPr id="4" name="Espace réservé de la date 3"/>
          <p:cNvSpPr>
            <a:spLocks noGrp="1"/>
          </p:cNvSpPr>
          <p:nvPr>
            <p:ph type="dt" sz="half" idx="2"/>
          </p:nvPr>
        </p:nvSpPr>
        <p:spPr>
          <a:xfrm>
            <a:off x="238247" y="6340549"/>
            <a:ext cx="2133600" cy="365125"/>
          </a:xfrm>
          <a:prstGeom prst="rect">
            <a:avLst/>
          </a:prstGeom>
        </p:spPr>
        <p:txBody>
          <a:bodyPr vert="horz" lIns="91440" tIns="45720" rIns="91440" bIns="45720" rtlCol="0" anchor="ctr"/>
          <a:lstStyle>
            <a:lvl1pPr algn="l">
              <a:defRPr sz="1200">
                <a:solidFill>
                  <a:schemeClr val="bg1"/>
                </a:solidFill>
                <a:latin typeface="Arial Unicode MS"/>
                <a:cs typeface="Arial Unicode MS"/>
              </a:defRPr>
            </a:lvl1pPr>
          </a:lstStyle>
          <a:p>
            <a:fld id="{6214B9DD-6E10-2C41-87E6-F932BCCDEFFD}" type="datetimeFigureOut">
              <a:rPr lang="fr-FR" smtClean="0"/>
              <a:pPr/>
              <a:t>24/06/2015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
        <p:nvSpPr>
          <p:cNvPr id="7" name="ZoneTexte 6"/>
          <p:cNvSpPr txBox="1"/>
          <p:nvPr userDrawn="1"/>
        </p:nvSpPr>
        <p:spPr>
          <a:xfrm>
            <a:off x="1313714" y="6536382"/>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82714707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txStyles>
    <p:titleStyle>
      <a:lvl1pPr algn="l" defTabSz="457200" rtl="0" eaLnBrk="1" latinLnBrk="0" hangingPunct="1">
        <a:spcBef>
          <a:spcPct val="0"/>
        </a:spcBef>
        <a:buNone/>
        <a:defRPr sz="4400" kern="1200" cap="all">
          <a:solidFill>
            <a:schemeClr val="bg1"/>
          </a:solidFill>
          <a:latin typeface="Menlo Bold"/>
          <a:ea typeface="+mj-ea"/>
          <a:cs typeface="Menlo Bold"/>
        </a:defRPr>
      </a:lvl1pPr>
    </p:titleStyle>
    <p:bodyStyle>
      <a:lvl1pPr marL="342900" indent="-342900" algn="l" defTabSz="457200" rtl="0" eaLnBrk="1" latinLnBrk="0" hangingPunct="1">
        <a:spcBef>
          <a:spcPct val="20000"/>
        </a:spcBef>
        <a:buFont typeface="Arial"/>
        <a:buChar char="•"/>
        <a:defRPr sz="2400" b="1" i="0" kern="1200" cap="all">
          <a:solidFill>
            <a:schemeClr val="bg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CN_POWER_TETIERE_02_roug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1561361"/>
          </a:xfrm>
          <a:prstGeom prst="rect">
            <a:avLst/>
          </a:prstGeom>
        </p:spPr>
      </p:pic>
      <p:sp>
        <p:nvSpPr>
          <p:cNvPr id="2" name="Espace réservé du titre 1"/>
          <p:cNvSpPr>
            <a:spLocks noGrp="1"/>
          </p:cNvSpPr>
          <p:nvPr>
            <p:ph type="title"/>
          </p:nvPr>
        </p:nvSpPr>
        <p:spPr>
          <a:xfrm>
            <a:off x="457200" y="264609"/>
            <a:ext cx="7490772"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DD5061"/>
                </a:solidFill>
              </a:defRPr>
            </a:lvl1pPr>
          </a:lstStyle>
          <a:p>
            <a:fld id="{7E1C99A8-B61B-AB4F-A715-9B020545987A}" type="datetimeFigureOut">
              <a:rPr lang="fr-FR" smtClean="0"/>
              <a:pPr/>
              <a:t>24/06/2015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DD5061"/>
                </a:solidFill>
              </a:defRPr>
            </a:lvl1pPr>
          </a:lstStyle>
          <a:p>
            <a:endParaRPr lang="fr-FR" dirty="0" smtClean="0">
              <a:latin typeface="Menlo Regular"/>
              <a:cs typeface="Menlo Regular"/>
            </a:endParaRPr>
          </a:p>
          <a:p>
            <a:r>
              <a:rPr lang="fr-FR" dirty="0" err="1" smtClean="0">
                <a:latin typeface="Menlo Regular"/>
                <a:cs typeface="Menlo Regular"/>
              </a:rPr>
              <a:t>reseau-canope.fr</a:t>
            </a:r>
            <a:endParaRPr lang="fr-FR" dirty="0" smtClean="0">
              <a:latin typeface="Menlo Regular"/>
              <a:cs typeface="Menlo Regular"/>
            </a:endParaRPr>
          </a:p>
          <a:p>
            <a:endParaRPr lang="fr-FR" dirty="0"/>
          </a:p>
        </p:txBody>
      </p:sp>
    </p:spTree>
    <p:extLst>
      <p:ext uri="{BB962C8B-B14F-4D97-AF65-F5344CB8AC3E}">
        <p14:creationId xmlns:p14="http://schemas.microsoft.com/office/powerpoint/2010/main" val="368819454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457200" rtl="0" eaLnBrk="1" latinLnBrk="0" hangingPunct="1">
        <a:spcBef>
          <a:spcPct val="0"/>
        </a:spcBef>
        <a:buNone/>
        <a:defRPr sz="3600" kern="1200" cap="all">
          <a:solidFill>
            <a:srgbClr val="DD5061"/>
          </a:solidFill>
          <a:latin typeface="Menlo Bold"/>
          <a:ea typeface="+mj-ea"/>
          <a:cs typeface="Menlo Bold"/>
        </a:defRPr>
      </a:lvl1pPr>
    </p:titleStyle>
    <p:bodyStyle>
      <a:lvl1pPr marL="342900" indent="-342900" algn="l" defTabSz="457200" rtl="0" eaLnBrk="1" latinLnBrk="0" hangingPunct="1">
        <a:spcBef>
          <a:spcPct val="20000"/>
        </a:spcBef>
        <a:buFont typeface="Arial"/>
        <a:buChar char="•"/>
        <a:defRPr sz="2800" b="1" i="0" kern="1200" cap="all">
          <a:solidFill>
            <a:schemeClr val="tx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800" kern="1200">
          <a:solidFill>
            <a:srgbClr val="DD5061"/>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rgbClr val="DD5061"/>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000" kern="1200">
          <a:solidFill>
            <a:srgbClr val="DD5061"/>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000" kern="1200">
          <a:solidFill>
            <a:srgbClr val="DD5061"/>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38247" y="1587562"/>
            <a:ext cx="8629326" cy="1368590"/>
          </a:xfrm>
          <a:prstGeom prst="rect">
            <a:avLst/>
          </a:prstGeom>
        </p:spPr>
        <p:txBody>
          <a:bodyPr vert="horz" lIns="91440" tIns="45720" rIns="91440" bIns="45720" rtlCol="0" anchor="ctr">
            <a:normAutofit/>
          </a:bodyPr>
          <a:lstStyle/>
          <a:p>
            <a:r>
              <a:rPr lang="fr-FR" dirty="0" smtClean="0"/>
              <a:t>Cliquez et modifiez </a:t>
            </a:r>
            <a:br>
              <a:rPr lang="fr-FR" dirty="0" smtClean="0"/>
            </a:br>
            <a:r>
              <a:rPr lang="fr-FR" dirty="0" smtClean="0"/>
              <a:t>le titre</a:t>
            </a:r>
            <a:endParaRPr lang="fr-FR" dirty="0"/>
          </a:p>
        </p:txBody>
      </p:sp>
      <p:sp>
        <p:nvSpPr>
          <p:cNvPr id="4" name="Espace réservé de la date 3"/>
          <p:cNvSpPr>
            <a:spLocks noGrp="1"/>
          </p:cNvSpPr>
          <p:nvPr>
            <p:ph type="dt" sz="half" idx="2"/>
          </p:nvPr>
        </p:nvSpPr>
        <p:spPr>
          <a:xfrm>
            <a:off x="238247" y="6340549"/>
            <a:ext cx="2133600" cy="365125"/>
          </a:xfrm>
          <a:prstGeom prst="rect">
            <a:avLst/>
          </a:prstGeom>
        </p:spPr>
        <p:txBody>
          <a:bodyPr vert="horz" lIns="91440" tIns="45720" rIns="91440" bIns="45720" rtlCol="0" anchor="ctr"/>
          <a:lstStyle>
            <a:lvl1pPr algn="l">
              <a:defRPr sz="1200">
                <a:solidFill>
                  <a:schemeClr val="bg1"/>
                </a:solidFill>
                <a:latin typeface="Arial Unicode MS"/>
                <a:cs typeface="Arial Unicode MS"/>
              </a:defRPr>
            </a:lvl1pPr>
          </a:lstStyle>
          <a:p>
            <a:fld id="{6214B9DD-6E10-2C41-87E6-F932BCCDEFFD}" type="datetimeFigureOut">
              <a:rPr lang="fr-FR" smtClean="0">
                <a:solidFill>
                  <a:prstClr val="white"/>
                </a:solidFill>
              </a:rPr>
              <a:pPr/>
              <a:t>24/06/2015</a:t>
            </a:fld>
            <a:endParaRPr lang="fr-FR" dirty="0">
              <a:solidFill>
                <a:prstClr val="white"/>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
        <p:nvSpPr>
          <p:cNvPr id="7" name="ZoneTexte 6"/>
          <p:cNvSpPr txBox="1"/>
          <p:nvPr userDrawn="1"/>
        </p:nvSpPr>
        <p:spPr>
          <a:xfrm>
            <a:off x="1313714" y="6536382"/>
            <a:ext cx="184666" cy="369332"/>
          </a:xfrm>
          <a:prstGeom prst="rect">
            <a:avLst/>
          </a:prstGeom>
          <a:noFill/>
        </p:spPr>
        <p:txBody>
          <a:bodyPr wrap="none" rtlCol="0">
            <a:spAutoFit/>
          </a:bodyPr>
          <a:lstStyle/>
          <a:p>
            <a:endParaRPr lang="fr-FR" dirty="0">
              <a:solidFill>
                <a:prstClr val="black"/>
              </a:solidFill>
            </a:endParaRPr>
          </a:p>
        </p:txBody>
      </p:sp>
    </p:spTree>
    <p:extLst>
      <p:ext uri="{BB962C8B-B14F-4D97-AF65-F5344CB8AC3E}">
        <p14:creationId xmlns:p14="http://schemas.microsoft.com/office/powerpoint/2010/main" val="34295413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457200" rtl="0" eaLnBrk="1" latinLnBrk="0" hangingPunct="1">
        <a:spcBef>
          <a:spcPct val="0"/>
        </a:spcBef>
        <a:buNone/>
        <a:defRPr sz="4400" kern="1200" cap="all">
          <a:solidFill>
            <a:schemeClr val="bg1"/>
          </a:solidFill>
          <a:latin typeface="Menlo Bold"/>
          <a:ea typeface="+mj-ea"/>
          <a:cs typeface="Menlo Bold"/>
        </a:defRPr>
      </a:lvl1pPr>
    </p:titleStyle>
    <p:bodyStyle>
      <a:lvl1pPr marL="342900" indent="-342900" algn="l" defTabSz="457200" rtl="0" eaLnBrk="1" latinLnBrk="0" hangingPunct="1">
        <a:spcBef>
          <a:spcPct val="20000"/>
        </a:spcBef>
        <a:buFont typeface="Arial"/>
        <a:buChar char="•"/>
        <a:defRPr sz="2400" b="1" i="0" kern="1200" cap="all">
          <a:solidFill>
            <a:schemeClr val="bg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CN_POWER_TETIERE_02_ver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1561361"/>
          </a:xfrm>
          <a:prstGeom prst="rect">
            <a:avLst/>
          </a:prstGeom>
        </p:spPr>
      </p:pic>
      <p:sp>
        <p:nvSpPr>
          <p:cNvPr id="2" name="Espace réservé du titre 1"/>
          <p:cNvSpPr>
            <a:spLocks noGrp="1"/>
          </p:cNvSpPr>
          <p:nvPr>
            <p:ph type="title"/>
          </p:nvPr>
        </p:nvSpPr>
        <p:spPr>
          <a:xfrm>
            <a:off x="457200" y="264609"/>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F6165"/>
                </a:solidFill>
              </a:defRPr>
            </a:lvl1pPr>
          </a:lstStyle>
          <a:p>
            <a:fld id="{7E1C99A8-B61B-AB4F-A715-9B020545987A}" type="datetimeFigureOut">
              <a:rPr lang="fr-FR" smtClean="0"/>
              <a:pPr/>
              <a:t>24/06/2015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F6165"/>
                </a:solidFill>
              </a:defRPr>
            </a:lvl1pPr>
          </a:lstStyle>
          <a:p>
            <a:endParaRPr lang="fr-FR" dirty="0" smtClean="0">
              <a:latin typeface="Menlo Regular"/>
              <a:cs typeface="Menlo Regular"/>
            </a:endParaRPr>
          </a:p>
          <a:p>
            <a:r>
              <a:rPr lang="fr-FR" dirty="0" err="1" smtClean="0">
                <a:latin typeface="Menlo Regular"/>
                <a:cs typeface="Menlo Regular"/>
              </a:rPr>
              <a:t>reseau-canope.fr</a:t>
            </a:r>
            <a:endParaRPr lang="fr-FR" dirty="0" smtClean="0">
              <a:latin typeface="Menlo Regular"/>
              <a:cs typeface="Menlo Regular"/>
            </a:endParaRPr>
          </a:p>
          <a:p>
            <a:endParaRPr lang="fr-FR" dirty="0"/>
          </a:p>
        </p:txBody>
      </p:sp>
    </p:spTree>
    <p:extLst>
      <p:ext uri="{BB962C8B-B14F-4D97-AF65-F5344CB8AC3E}">
        <p14:creationId xmlns:p14="http://schemas.microsoft.com/office/powerpoint/2010/main" val="34725200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600" kern="1200" cap="all">
          <a:solidFill>
            <a:srgbClr val="2F6165"/>
          </a:solidFill>
          <a:latin typeface="Menlo Bold"/>
          <a:ea typeface="+mj-ea"/>
          <a:cs typeface="Menlo Bold"/>
        </a:defRPr>
      </a:lvl1pPr>
    </p:titleStyle>
    <p:bodyStyle>
      <a:lvl1pPr marL="342900" indent="-342900" algn="l" defTabSz="457200" rtl="0" eaLnBrk="1" latinLnBrk="0" hangingPunct="1">
        <a:spcBef>
          <a:spcPct val="20000"/>
        </a:spcBef>
        <a:buFont typeface="Arial"/>
        <a:buChar char="•"/>
        <a:defRPr sz="2800" b="1" i="0" kern="1200" cap="all">
          <a:solidFill>
            <a:schemeClr val="tx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800" kern="1200">
          <a:solidFill>
            <a:srgbClr val="2F6165"/>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rgbClr val="2F6165"/>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000" kern="1200">
          <a:solidFill>
            <a:srgbClr val="2F6165"/>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38247" y="1587562"/>
            <a:ext cx="8629326" cy="1368590"/>
          </a:xfrm>
          <a:prstGeom prst="rect">
            <a:avLst/>
          </a:prstGeom>
        </p:spPr>
        <p:txBody>
          <a:bodyPr vert="horz" lIns="91440" tIns="45720" rIns="91440" bIns="45720" rtlCol="0" anchor="ctr">
            <a:normAutofit/>
          </a:bodyPr>
          <a:lstStyle/>
          <a:p>
            <a:r>
              <a:rPr lang="fr-FR" dirty="0" smtClean="0"/>
              <a:t>Cliquez et modifiez </a:t>
            </a:r>
            <a:br>
              <a:rPr lang="fr-FR" dirty="0" smtClean="0"/>
            </a:br>
            <a:r>
              <a:rPr lang="fr-FR" dirty="0" smtClean="0"/>
              <a:t>le titre</a:t>
            </a:r>
            <a:endParaRPr lang="fr-FR" dirty="0"/>
          </a:p>
        </p:txBody>
      </p:sp>
      <p:sp>
        <p:nvSpPr>
          <p:cNvPr id="4" name="Espace réservé de la date 3"/>
          <p:cNvSpPr>
            <a:spLocks noGrp="1"/>
          </p:cNvSpPr>
          <p:nvPr>
            <p:ph type="dt" sz="half" idx="2"/>
          </p:nvPr>
        </p:nvSpPr>
        <p:spPr>
          <a:xfrm>
            <a:off x="238247" y="6340549"/>
            <a:ext cx="2133600" cy="365125"/>
          </a:xfrm>
          <a:prstGeom prst="rect">
            <a:avLst/>
          </a:prstGeom>
        </p:spPr>
        <p:txBody>
          <a:bodyPr vert="horz" lIns="91440" tIns="45720" rIns="91440" bIns="45720" rtlCol="0" anchor="ctr"/>
          <a:lstStyle>
            <a:lvl1pPr algn="l">
              <a:defRPr sz="1200">
                <a:solidFill>
                  <a:schemeClr val="bg1"/>
                </a:solidFill>
                <a:latin typeface="Arial Unicode MS"/>
                <a:cs typeface="Arial Unicode MS"/>
              </a:defRPr>
            </a:lvl1pPr>
          </a:lstStyle>
          <a:p>
            <a:fld id="{6214B9DD-6E10-2C41-87E6-F932BCCDEFFD}" type="datetimeFigureOut">
              <a:rPr lang="fr-FR" smtClean="0">
                <a:solidFill>
                  <a:prstClr val="white"/>
                </a:solidFill>
              </a:rPr>
              <a:pPr/>
              <a:t>24/06/2015</a:t>
            </a:fld>
            <a:endParaRPr lang="fr-FR" dirty="0">
              <a:solidFill>
                <a:prstClr val="white"/>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err="1" smtClean="0">
                <a:solidFill>
                  <a:srgbClr val="FFFFFF"/>
                </a:solidFill>
                <a:latin typeface="Menlo Regular"/>
                <a:cs typeface="Menlo Regular"/>
              </a:rPr>
              <a:t>reseau-canope.fr</a:t>
            </a:r>
            <a:endParaRPr lang="fr-FR" dirty="0" smtClean="0">
              <a:solidFill>
                <a:srgbClr val="FFFFFF"/>
              </a:solidFill>
              <a:latin typeface="Menlo Regular"/>
              <a:cs typeface="Menlo Regular"/>
            </a:endParaRPr>
          </a:p>
        </p:txBody>
      </p:sp>
      <p:sp>
        <p:nvSpPr>
          <p:cNvPr id="7" name="ZoneTexte 6"/>
          <p:cNvSpPr txBox="1"/>
          <p:nvPr userDrawn="1"/>
        </p:nvSpPr>
        <p:spPr>
          <a:xfrm>
            <a:off x="1313714" y="6536382"/>
            <a:ext cx="184666" cy="369332"/>
          </a:xfrm>
          <a:prstGeom prst="rect">
            <a:avLst/>
          </a:prstGeom>
          <a:noFill/>
        </p:spPr>
        <p:txBody>
          <a:bodyPr wrap="none" rtlCol="0">
            <a:spAutoFit/>
          </a:bodyPr>
          <a:lstStyle/>
          <a:p>
            <a:endParaRPr lang="fr-FR" dirty="0">
              <a:solidFill>
                <a:prstClr val="black"/>
              </a:solidFill>
            </a:endParaRPr>
          </a:p>
        </p:txBody>
      </p:sp>
    </p:spTree>
    <p:extLst>
      <p:ext uri="{BB962C8B-B14F-4D97-AF65-F5344CB8AC3E}">
        <p14:creationId xmlns:p14="http://schemas.microsoft.com/office/powerpoint/2010/main" val="18604987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l" defTabSz="457200" rtl="0" eaLnBrk="1" latinLnBrk="0" hangingPunct="1">
        <a:spcBef>
          <a:spcPct val="0"/>
        </a:spcBef>
        <a:buNone/>
        <a:defRPr sz="4400" kern="1200" cap="all">
          <a:solidFill>
            <a:schemeClr val="bg1"/>
          </a:solidFill>
          <a:latin typeface="Menlo Bold"/>
          <a:ea typeface="+mj-ea"/>
          <a:cs typeface="Menlo Bold"/>
        </a:defRPr>
      </a:lvl1pPr>
    </p:titleStyle>
    <p:bodyStyle>
      <a:lvl1pPr marL="342900" indent="-342900" algn="l" defTabSz="457200" rtl="0" eaLnBrk="1" latinLnBrk="0" hangingPunct="1">
        <a:spcBef>
          <a:spcPct val="20000"/>
        </a:spcBef>
        <a:buFont typeface="Arial"/>
        <a:buChar char="•"/>
        <a:defRPr sz="2400" b="1" i="0" kern="1200" cap="all">
          <a:solidFill>
            <a:schemeClr val="bg1"/>
          </a:solidFill>
          <a:latin typeface="Arial Unicode MS"/>
          <a:ea typeface="+mn-ea"/>
          <a:cs typeface="Arial Unicode MS"/>
        </a:defRPr>
      </a:lvl1pPr>
      <a:lvl2pPr marL="742950" indent="-28575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2pPr>
      <a:lvl3pPr marL="1143000" indent="-22860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3pPr>
      <a:lvl4pPr marL="1600200" indent="-22860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4pPr>
      <a:lvl5pPr marL="2057400" indent="-228600" algn="l" defTabSz="457200" rtl="0" eaLnBrk="1" latinLnBrk="0" hangingPunct="1">
        <a:spcBef>
          <a:spcPct val="20000"/>
        </a:spcBef>
        <a:buFont typeface="Arial"/>
        <a:buChar char="»"/>
        <a:defRPr sz="2400" kern="1200">
          <a:solidFill>
            <a:schemeClr val="bg1"/>
          </a:solidFill>
          <a:latin typeface="Arial Unicode MS"/>
          <a:ea typeface="+mn-ea"/>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sources/SC_CN_p1_COUV.jpg" TargetMode="Externa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hyperlink" Target="sources/mathador.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les-vegetaux-des-etres-vivants.mp4" TargetMode="External"/><Relationship Id="rId7" Type="http://schemas.openxmlformats.org/officeDocument/2006/relationships/image" Target="../media/image11.png"/><Relationship Id="rId2" Type="http://schemas.openxmlformats.org/officeDocument/2006/relationships/hyperlink" Target="http://www.reseau-canope.fr/lesfondamentaux/"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decrire-le-rectangle-22.mp4"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hyperlink" Target="http://localhost/corpus/" TargetMode="External"/><Relationship Id="rId7" Type="http://schemas.openxmlformats.org/officeDocument/2006/relationships/image" Target="../media/image16.emf"/><Relationship Id="rId2" Type="http://schemas.openxmlformats.org/officeDocument/2006/relationships/hyperlink" Target="http://www.reseau-canope.fr/corpus/" TargetMode="Externa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8247" y="1890637"/>
            <a:ext cx="7772400" cy="1470025"/>
          </a:xfrm>
        </p:spPr>
        <p:txBody>
          <a:bodyPr>
            <a:normAutofit fontScale="90000"/>
          </a:bodyPr>
          <a:lstStyle/>
          <a:p>
            <a:r>
              <a:rPr lang="fr-FR" dirty="0" smtClean="0"/>
              <a:t>Edition transmédia </a:t>
            </a:r>
            <a:br>
              <a:rPr lang="fr-FR" dirty="0" smtClean="0"/>
            </a:br>
            <a:r>
              <a:rPr lang="fr-FR" dirty="0" smtClean="0"/>
              <a:t>&amp; pédagogie</a:t>
            </a:r>
            <a:br>
              <a:rPr lang="fr-FR" dirty="0" smtClean="0"/>
            </a:br>
            <a:endParaRPr lang="fr-FR" sz="3200" dirty="0"/>
          </a:p>
        </p:txBody>
      </p:sp>
      <p:sp>
        <p:nvSpPr>
          <p:cNvPr id="3" name="Sous-titre 2"/>
          <p:cNvSpPr>
            <a:spLocks noGrp="1"/>
          </p:cNvSpPr>
          <p:nvPr>
            <p:ph type="subTitle" idx="1"/>
          </p:nvPr>
        </p:nvSpPr>
        <p:spPr>
          <a:xfrm>
            <a:off x="238246" y="3360662"/>
            <a:ext cx="8459439" cy="1309309"/>
          </a:xfrm>
        </p:spPr>
        <p:txBody>
          <a:bodyPr/>
          <a:lstStyle/>
          <a:p>
            <a:r>
              <a:rPr lang="fr-FR" dirty="0" smtClean="0"/>
              <a:t>Des ressources numériques et des services pour la communauté éducative</a:t>
            </a:r>
            <a:endParaRPr lang="fr-FR" dirty="0"/>
          </a:p>
          <a:p>
            <a:endParaRPr lang="fr-FR" dirty="0" smtClean="0"/>
          </a:p>
          <a:p>
            <a:endParaRPr lang="fr-FR" dirty="0"/>
          </a:p>
          <a:p>
            <a:pPr algn="r"/>
            <a:r>
              <a:rPr lang="fr-FR" sz="1800" dirty="0" smtClean="0"/>
              <a:t>Rencontre des éditeurs publics </a:t>
            </a:r>
          </a:p>
          <a:p>
            <a:pPr algn="r"/>
            <a:r>
              <a:rPr lang="fr-FR" sz="1800" dirty="0" smtClean="0"/>
              <a:t>25 Juin 2015</a:t>
            </a:r>
            <a:endParaRPr lang="fr-FR" sz="1800" dirty="0"/>
          </a:p>
        </p:txBody>
      </p:sp>
    </p:spTree>
    <p:extLst>
      <p:ext uri="{BB962C8B-B14F-4D97-AF65-F5344CB8AC3E}">
        <p14:creationId xmlns:p14="http://schemas.microsoft.com/office/powerpoint/2010/main" val="3855586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200" b="1" dirty="0" smtClean="0"/>
              <a:t>Des applications pour apprendre et faire évoluer les pratiques pédagogiques</a:t>
            </a:r>
            <a:endParaRPr lang="fr-FR" sz="2200" b="1" dirty="0"/>
          </a:p>
        </p:txBody>
      </p:sp>
      <p:sp>
        <p:nvSpPr>
          <p:cNvPr id="3" name="Espace réservé du contenu 2"/>
          <p:cNvSpPr>
            <a:spLocks noGrp="1"/>
          </p:cNvSpPr>
          <p:nvPr>
            <p:ph idx="1"/>
          </p:nvPr>
        </p:nvSpPr>
        <p:spPr>
          <a:xfrm>
            <a:off x="457200" y="1905000"/>
            <a:ext cx="8229600" cy="4637314"/>
          </a:xfrm>
        </p:spPr>
        <p:txBody>
          <a:bodyPr>
            <a:normAutofit/>
          </a:bodyPr>
          <a:lstStyle/>
          <a:p>
            <a:r>
              <a:rPr lang="fr-FR" cap="none" dirty="0" smtClean="0"/>
              <a:t>des exemples aux enjeux différents</a:t>
            </a:r>
          </a:p>
          <a:p>
            <a:pPr lvl="1"/>
            <a:r>
              <a:rPr lang="fr-FR" dirty="0" smtClean="0"/>
              <a:t>MATHADOR</a:t>
            </a:r>
            <a:r>
              <a:rPr lang="fr-FR" dirty="0" smtClean="0">
                <a:solidFill>
                  <a:schemeClr val="tx1"/>
                </a:solidFill>
              </a:rPr>
              <a:t> </a:t>
            </a:r>
          </a:p>
          <a:p>
            <a:pPr lvl="2"/>
            <a:r>
              <a:rPr lang="fr-FR" dirty="0" smtClean="0">
                <a:solidFill>
                  <a:schemeClr val="tx1"/>
                </a:solidFill>
              </a:rPr>
              <a:t>Calcul mental et résolution de problèmes </a:t>
            </a:r>
          </a:p>
          <a:p>
            <a:pPr lvl="1"/>
            <a:r>
              <a:rPr lang="fr-FR" dirty="0"/>
              <a:t>MOTRICITÉ</a:t>
            </a:r>
          </a:p>
          <a:p>
            <a:pPr lvl="2"/>
            <a:r>
              <a:rPr lang="fr-FR" dirty="0" smtClean="0">
                <a:solidFill>
                  <a:schemeClr val="tx1"/>
                </a:solidFill>
              </a:rPr>
              <a:t>Une </a:t>
            </a:r>
            <a:r>
              <a:rPr lang="fr-FR" dirty="0">
                <a:solidFill>
                  <a:schemeClr val="tx1"/>
                </a:solidFill>
              </a:rPr>
              <a:t>approche pédagogique renouvelée des parcours de motricité avec une démarche fondée sur le travail </a:t>
            </a:r>
            <a:r>
              <a:rPr lang="fr-FR" dirty="0" smtClean="0">
                <a:solidFill>
                  <a:schemeClr val="tx1"/>
                </a:solidFill>
              </a:rPr>
              <a:t>d’équipe</a:t>
            </a:r>
          </a:p>
          <a:p>
            <a:pPr lvl="1"/>
            <a:r>
              <a:rPr lang="fr-FR" cap="none" dirty="0" smtClean="0"/>
              <a:t>CORPUS GANG</a:t>
            </a:r>
          </a:p>
          <a:p>
            <a:pPr lvl="2"/>
            <a:r>
              <a:rPr lang="fr-FR" dirty="0" smtClean="0">
                <a:solidFill>
                  <a:schemeClr val="tx1"/>
                </a:solidFill>
              </a:rPr>
              <a:t>Pour un regard distancié mais réflexif des jeunes sur leurs conduites « à risques »</a:t>
            </a:r>
            <a:endParaRPr lang="fr-FR" cap="none" dirty="0" smtClean="0">
              <a:solidFill>
                <a:schemeClr val="tx1"/>
              </a:solidFill>
            </a:endParaRPr>
          </a:p>
          <a:p>
            <a:pPr lvl="2"/>
            <a:endParaRPr lang="fr-FR" cap="none" dirty="0" smtClean="0"/>
          </a:p>
        </p:txBody>
      </p:sp>
    </p:spTree>
    <p:extLst>
      <p:ext uri="{BB962C8B-B14F-4D97-AF65-F5344CB8AC3E}">
        <p14:creationId xmlns:p14="http://schemas.microsoft.com/office/powerpoint/2010/main" val="2286000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suivi des usages au cœur du projet</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830" y="1839686"/>
            <a:ext cx="8054339" cy="4525963"/>
          </a:xfrm>
        </p:spPr>
      </p:pic>
    </p:spTree>
    <p:extLst>
      <p:ext uri="{BB962C8B-B14F-4D97-AF65-F5344CB8AC3E}">
        <p14:creationId xmlns:p14="http://schemas.microsoft.com/office/powerpoint/2010/main" val="675780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4876801" y="1683324"/>
            <a:ext cx="4045528" cy="4045527"/>
          </a:xfrm>
          <a:prstGeom prst="ellipse">
            <a:avLst/>
          </a:prstGeom>
          <a:solidFill>
            <a:srgbClr val="DD5061"/>
          </a:solidFill>
          <a:ln>
            <a:solidFill>
              <a:srgbClr val="DD506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600" dirty="0" smtClean="0">
                <a:solidFill>
                  <a:prstClr val="white"/>
                </a:solidFill>
              </a:rPr>
              <a:t>série bimestrielle </a:t>
            </a:r>
            <a:r>
              <a:rPr lang="fr-FR" sz="2600" dirty="0" err="1" smtClean="0">
                <a:solidFill>
                  <a:prstClr val="white"/>
                </a:solidFill>
              </a:rPr>
              <a:t>bimédia</a:t>
            </a:r>
            <a:r>
              <a:rPr lang="fr-FR" sz="2600" dirty="0" smtClean="0">
                <a:solidFill>
                  <a:prstClr val="white"/>
                </a:solidFill>
              </a:rPr>
              <a:t> dans l’univers</a:t>
            </a:r>
          </a:p>
          <a:p>
            <a:pPr algn="ctr"/>
            <a:r>
              <a:rPr lang="fr-FR" sz="2600" dirty="0" smtClean="0">
                <a:solidFill>
                  <a:prstClr val="white"/>
                </a:solidFill>
              </a:rPr>
              <a:t>Maîtriser + Agir</a:t>
            </a:r>
            <a:endParaRPr lang="fr-FR" sz="2600" dirty="0">
              <a:solidFill>
                <a:prstClr val="white"/>
              </a:solidFill>
            </a:endParaRPr>
          </a:p>
        </p:txBody>
      </p:sp>
      <p:sp>
        <p:nvSpPr>
          <p:cNvPr id="5" name="Ellipse 4"/>
          <p:cNvSpPr/>
          <p:nvPr/>
        </p:nvSpPr>
        <p:spPr>
          <a:xfrm>
            <a:off x="166256" y="2202869"/>
            <a:ext cx="2978724" cy="3006440"/>
          </a:xfrm>
          <a:prstGeom prst="ellipse">
            <a:avLst/>
          </a:prstGeom>
          <a:solidFill>
            <a:schemeClr val="bg1"/>
          </a:solidFill>
          <a:ln w="57150">
            <a:solidFill>
              <a:srgbClr val="DD506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rgbClr val="DD5061"/>
                </a:solidFill>
              </a:rPr>
              <a:t>T</a:t>
            </a:r>
            <a:r>
              <a:rPr lang="fr-FR" sz="2000" b="1" dirty="0" smtClean="0">
                <a:solidFill>
                  <a:srgbClr val="DD5061"/>
                </a:solidFill>
              </a:rPr>
              <a:t>extes et </a:t>
            </a:r>
            <a:r>
              <a:rPr lang="fr-FR" sz="2400" b="1" dirty="0" smtClean="0">
                <a:solidFill>
                  <a:srgbClr val="DD5061"/>
                </a:solidFill>
              </a:rPr>
              <a:t>D</a:t>
            </a:r>
            <a:r>
              <a:rPr lang="fr-FR" sz="2000" b="1" dirty="0" smtClean="0">
                <a:solidFill>
                  <a:srgbClr val="DD5061"/>
                </a:solidFill>
              </a:rPr>
              <a:t>ocuments Pour la </a:t>
            </a:r>
            <a:r>
              <a:rPr lang="fr-FR" sz="2400" b="1" dirty="0" smtClean="0">
                <a:solidFill>
                  <a:srgbClr val="DD5061"/>
                </a:solidFill>
              </a:rPr>
              <a:t>C</a:t>
            </a:r>
            <a:r>
              <a:rPr lang="fr-FR" sz="2000" b="1" dirty="0" smtClean="0">
                <a:solidFill>
                  <a:srgbClr val="DD5061"/>
                </a:solidFill>
              </a:rPr>
              <a:t>lasse</a:t>
            </a:r>
          </a:p>
          <a:p>
            <a:pPr algn="ctr"/>
            <a:r>
              <a:rPr lang="fr-FR" sz="2400" dirty="0">
                <a:solidFill>
                  <a:srgbClr val="DD5061"/>
                </a:solidFill>
              </a:rPr>
              <a:t>r</a:t>
            </a:r>
            <a:r>
              <a:rPr lang="fr-FR" sz="2400" dirty="0" smtClean="0">
                <a:solidFill>
                  <a:srgbClr val="DD5061"/>
                </a:solidFill>
              </a:rPr>
              <a:t>evue bimensuelle imprimée</a:t>
            </a:r>
            <a:endParaRPr lang="fr-FR" sz="2400" dirty="0">
              <a:solidFill>
                <a:srgbClr val="DD5061"/>
              </a:solidFill>
            </a:endParaRPr>
          </a:p>
        </p:txBody>
      </p:sp>
      <p:sp>
        <p:nvSpPr>
          <p:cNvPr id="6" name="Flèche droite 5"/>
          <p:cNvSpPr/>
          <p:nvPr/>
        </p:nvSpPr>
        <p:spPr>
          <a:xfrm>
            <a:off x="3214255" y="3435925"/>
            <a:ext cx="1634838" cy="540327"/>
          </a:xfrm>
          <a:prstGeom prst="rightArrow">
            <a:avLst/>
          </a:prstGeom>
          <a:solidFill>
            <a:srgbClr val="DD5061"/>
          </a:solidFill>
          <a:ln>
            <a:solidFill>
              <a:srgbClr val="DD506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devient</a:t>
            </a:r>
            <a:endParaRPr lang="fr-FR" dirty="0">
              <a:solidFill>
                <a:prstClr val="white"/>
              </a:solidFill>
            </a:endParaRPr>
          </a:p>
        </p:txBody>
      </p:sp>
      <p:sp>
        <p:nvSpPr>
          <p:cNvPr id="3" name="Rectangle 2"/>
          <p:cNvSpPr/>
          <p:nvPr/>
        </p:nvSpPr>
        <p:spPr>
          <a:xfrm>
            <a:off x="304801" y="221121"/>
            <a:ext cx="7674428" cy="1077218"/>
          </a:xfrm>
          <a:prstGeom prst="rect">
            <a:avLst/>
          </a:prstGeom>
        </p:spPr>
        <p:txBody>
          <a:bodyPr wrap="square">
            <a:spAutoFit/>
          </a:bodyPr>
          <a:lstStyle/>
          <a:p>
            <a:r>
              <a:rPr lang="fr-FR" sz="3600" cap="all" dirty="0">
                <a:solidFill>
                  <a:srgbClr val="DD5061"/>
                </a:solidFill>
                <a:latin typeface="Menlo Bold"/>
                <a:ea typeface="+mj-ea"/>
                <a:cs typeface="Menlo Bold"/>
              </a:rPr>
              <a:t>REFONTE </a:t>
            </a:r>
            <a:r>
              <a:rPr lang="fr-FR" sz="3600" cap="all" dirty="0" smtClean="0">
                <a:solidFill>
                  <a:srgbClr val="DD5061"/>
                </a:solidFill>
                <a:latin typeface="Menlo Bold"/>
                <a:ea typeface="+mj-ea"/>
                <a:cs typeface="Menlo Bold"/>
              </a:rPr>
              <a:t>de la revue TDC</a:t>
            </a:r>
            <a:r>
              <a:rPr lang="fr-FR" sz="3600" cap="all" dirty="0">
                <a:solidFill>
                  <a:srgbClr val="DD5061"/>
                </a:solidFill>
                <a:latin typeface="Menlo Bold"/>
                <a:ea typeface="+mj-ea"/>
                <a:cs typeface="Menlo Bold"/>
              </a:rPr>
              <a:t/>
            </a:r>
            <a:br>
              <a:rPr lang="fr-FR" sz="3600" cap="all" dirty="0">
                <a:solidFill>
                  <a:srgbClr val="DD5061"/>
                </a:solidFill>
                <a:latin typeface="Menlo Bold"/>
                <a:ea typeface="+mj-ea"/>
                <a:cs typeface="Menlo Bold"/>
              </a:rPr>
            </a:br>
            <a:r>
              <a:rPr lang="fr-FR" sz="2800" cap="all" dirty="0" smtClean="0">
                <a:solidFill>
                  <a:srgbClr val="DD5061"/>
                </a:solidFill>
                <a:latin typeface="Menlo Bold"/>
                <a:ea typeface="+mj-ea"/>
                <a:cs typeface="Menlo Bold"/>
              </a:rPr>
              <a:t>pour </a:t>
            </a:r>
            <a:r>
              <a:rPr lang="fr-FR" sz="2800" cap="all" dirty="0">
                <a:solidFill>
                  <a:srgbClr val="DD5061"/>
                </a:solidFill>
                <a:latin typeface="Menlo Bold"/>
                <a:ea typeface="+mj-ea"/>
                <a:cs typeface="Menlo Bold"/>
              </a:rPr>
              <a:t>la rentrée 2015</a:t>
            </a:r>
            <a:endParaRPr lang="fr-FR" sz="3600" cap="all" dirty="0">
              <a:solidFill>
                <a:srgbClr val="DD5061"/>
              </a:solidFill>
              <a:latin typeface="Menlo Bold"/>
              <a:ea typeface="+mj-ea"/>
              <a:cs typeface="Menlo Bold"/>
            </a:endParaRPr>
          </a:p>
        </p:txBody>
      </p:sp>
    </p:spTree>
    <p:extLst>
      <p:ext uri="{BB962C8B-B14F-4D97-AF65-F5344CB8AC3E}">
        <p14:creationId xmlns:p14="http://schemas.microsoft.com/office/powerpoint/2010/main" val="2106961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Edition transmédia </a:t>
            </a:r>
            <a:br>
              <a:rPr lang="fr-FR" dirty="0" smtClean="0"/>
            </a:br>
            <a:r>
              <a:rPr lang="fr-FR" dirty="0" smtClean="0"/>
              <a:t>&amp; pédagogie</a:t>
            </a:r>
            <a:br>
              <a:rPr lang="fr-FR" dirty="0" smtClean="0"/>
            </a:br>
            <a:endParaRPr lang="fr-FR" sz="3200" dirty="0"/>
          </a:p>
        </p:txBody>
      </p:sp>
      <p:sp>
        <p:nvSpPr>
          <p:cNvPr id="3" name="Sous-titre 2"/>
          <p:cNvSpPr>
            <a:spLocks noGrp="1"/>
          </p:cNvSpPr>
          <p:nvPr>
            <p:ph type="subTitle" idx="1"/>
          </p:nvPr>
        </p:nvSpPr>
        <p:spPr>
          <a:xfrm>
            <a:off x="238246" y="2830286"/>
            <a:ext cx="8459439" cy="2721428"/>
          </a:xfrm>
        </p:spPr>
        <p:txBody>
          <a:bodyPr>
            <a:normAutofit fontScale="70000" lnSpcReduction="20000"/>
          </a:bodyPr>
          <a:lstStyle/>
          <a:p>
            <a:r>
              <a:rPr lang="fr-FR" b="0" i="1" cap="none" dirty="0" smtClean="0"/>
              <a:t>Merci !</a:t>
            </a:r>
          </a:p>
          <a:p>
            <a:r>
              <a:rPr lang="fr-FR" b="0" i="1" cap="none" dirty="0" smtClean="0"/>
              <a:t>michele.briziou@reseau-canope.fr</a:t>
            </a:r>
          </a:p>
          <a:p>
            <a:endParaRPr lang="fr-FR" dirty="0" smtClean="0"/>
          </a:p>
          <a:p>
            <a:endParaRPr lang="fr-FR" dirty="0"/>
          </a:p>
          <a:p>
            <a:endParaRPr lang="fr-FR" dirty="0" smtClean="0"/>
          </a:p>
          <a:p>
            <a:endParaRPr lang="fr-FR" dirty="0"/>
          </a:p>
          <a:p>
            <a:pPr algn="r"/>
            <a:endParaRPr lang="fr-FR" dirty="0" smtClean="0"/>
          </a:p>
          <a:p>
            <a:pPr algn="r"/>
            <a:endParaRPr lang="fr-FR" dirty="0"/>
          </a:p>
          <a:p>
            <a:pPr algn="r"/>
            <a:r>
              <a:rPr lang="fr-FR" dirty="0" smtClean="0"/>
              <a:t>Rencontre des éditeurs publics </a:t>
            </a:r>
          </a:p>
          <a:p>
            <a:pPr algn="r"/>
            <a:r>
              <a:rPr lang="fr-FR" dirty="0" smtClean="0"/>
              <a:t>25 Juin 2015</a:t>
            </a:r>
            <a:endParaRPr lang="fr-FR" dirty="0"/>
          </a:p>
        </p:txBody>
      </p:sp>
    </p:spTree>
    <p:extLst>
      <p:ext uri="{BB962C8B-B14F-4D97-AF65-F5344CB8AC3E}">
        <p14:creationId xmlns:p14="http://schemas.microsoft.com/office/powerpoint/2010/main" val="3322462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203200"/>
            <a:ext cx="7794171" cy="1143000"/>
          </a:xfrm>
        </p:spPr>
        <p:txBody>
          <a:bodyPr>
            <a:normAutofit/>
          </a:bodyPr>
          <a:lstStyle/>
          <a:p>
            <a:r>
              <a:rPr lang="fr-FR" sz="2400" dirty="0" smtClean="0"/>
              <a:t>La mission du RESEAU </a:t>
            </a:r>
            <a:r>
              <a:rPr lang="fr-FR" sz="2400" dirty="0" err="1" smtClean="0"/>
              <a:t>CANOPé</a:t>
            </a:r>
            <a:endParaRPr lang="fr-FR" sz="2400" dirty="0"/>
          </a:p>
        </p:txBody>
      </p:sp>
      <p:sp>
        <p:nvSpPr>
          <p:cNvPr id="3" name="Espace réservé du contenu 2"/>
          <p:cNvSpPr>
            <a:spLocks noGrp="1"/>
          </p:cNvSpPr>
          <p:nvPr>
            <p:ph idx="1"/>
          </p:nvPr>
        </p:nvSpPr>
        <p:spPr>
          <a:xfrm>
            <a:off x="254000" y="1079500"/>
            <a:ext cx="3550154" cy="4525963"/>
          </a:xfrm>
        </p:spPr>
        <p:txBody>
          <a:bodyPr>
            <a:normAutofit fontScale="92500" lnSpcReduction="20000"/>
          </a:bodyPr>
          <a:lstStyle/>
          <a:p>
            <a:endParaRPr lang="fr-FR" sz="4000" b="0" dirty="0">
              <a:solidFill>
                <a:srgbClr val="000000"/>
              </a:solidFill>
              <a:latin typeface="Arial"/>
            </a:endParaRPr>
          </a:p>
          <a:p>
            <a:r>
              <a:rPr lang="fr-FR" sz="1900" b="0" cap="none"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Opérateur du ministère de l’éducation nationale, de l’enseignement supérieur et de la recherche, le réseau Canopé édite des ressources pédagogiques transmédias (imprimées, numériques, mobiles, TV), répondant aux besoins de la communauté éducative.</a:t>
            </a:r>
          </a:p>
          <a:p>
            <a:pPr marL="0" indent="0">
              <a:buNone/>
            </a:pPr>
            <a:endParaRPr lang="fr-FR" sz="1900" b="0" cap="none"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sz="1900" b="0" cap="none"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Acteur majeur de la refondation de l’école, le réseau conjugue innovation et pédagogie</a:t>
            </a:r>
            <a:endParaRPr lang="fr-FR" sz="1900" b="0" cap="none"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r">
              <a:buNone/>
            </a:pPr>
            <a:r>
              <a:rPr lang="fr-FR" sz="1900" b="0" cap="none"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http</a:t>
            </a:r>
            <a:r>
              <a:rPr lang="fr-FR" sz="1900" b="0" cap="none"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://www.reseau-canope.fr/ </a:t>
            </a:r>
          </a:p>
          <a:p>
            <a:endParaRPr lang="fr-FR" sz="1900" b="0" cap="none"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354" y="887591"/>
            <a:ext cx="4800600"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24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5331286" y="3345586"/>
            <a:ext cx="3887397" cy="584775"/>
          </a:xfrm>
          <a:prstGeom prst="rect">
            <a:avLst/>
          </a:prstGeom>
          <a:noFill/>
        </p:spPr>
        <p:txBody>
          <a:bodyPr wrap="square" rtlCol="0">
            <a:spAutoFit/>
          </a:bodyPr>
          <a:lstStyle/>
          <a:p>
            <a:r>
              <a:rPr lang="fr-FR" sz="1600" b="1" dirty="0">
                <a:solidFill>
                  <a:prstClr val="black"/>
                </a:solidFill>
              </a:rPr>
              <a:t>Pour décrypter l’essentiel</a:t>
            </a:r>
          </a:p>
          <a:p>
            <a:endParaRPr lang="fr-FR" sz="1600" b="1" dirty="0">
              <a:solidFill>
                <a:prstClr val="black"/>
              </a:solidFill>
              <a:cs typeface="Calibri"/>
            </a:endParaRPr>
          </a:p>
        </p:txBody>
      </p:sp>
      <p:sp>
        <p:nvSpPr>
          <p:cNvPr id="12" name="Rectangle 11"/>
          <p:cNvSpPr/>
          <p:nvPr/>
        </p:nvSpPr>
        <p:spPr>
          <a:xfrm>
            <a:off x="1662125" y="2341570"/>
            <a:ext cx="2016486" cy="2679296"/>
          </a:xfrm>
          <a:prstGeom prst="rect">
            <a:avLst/>
          </a:prstGeom>
          <a:solidFill>
            <a:srgbClr val="2F616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smtClean="0">
                <a:solidFill>
                  <a:prstClr val="white"/>
                </a:solidFill>
                <a:ea typeface="Arial Unicode MS" panose="020B0604020202020204" pitchFamily="34" charset="-128"/>
                <a:cs typeface="Arial Unicode MS" panose="020B0604020202020204" pitchFamily="34" charset="-128"/>
              </a:rPr>
              <a:t>Ressources</a:t>
            </a:r>
            <a:r>
              <a:rPr lang="fr-FR" b="1" dirty="0" smtClean="0">
                <a:solidFill>
                  <a:prstClr val="white"/>
                </a:solidFill>
                <a:ea typeface="Arial Unicode MS" panose="020B0604020202020204" pitchFamily="34" charset="-128"/>
                <a:cs typeface="Arial Unicode MS" panose="020B0604020202020204" pitchFamily="34" charset="-128"/>
              </a:rPr>
              <a:t> </a:t>
            </a:r>
            <a:endParaRPr lang="fr-FR" dirty="0">
              <a:solidFill>
                <a:prstClr val="white"/>
              </a:solidFill>
            </a:endParaRPr>
          </a:p>
        </p:txBody>
      </p:sp>
      <p:sp>
        <p:nvSpPr>
          <p:cNvPr id="6" name="Rectangle 5"/>
          <p:cNvSpPr/>
          <p:nvPr/>
        </p:nvSpPr>
        <p:spPr>
          <a:xfrm>
            <a:off x="3526687" y="2653728"/>
            <a:ext cx="1872457" cy="1715044"/>
          </a:xfrm>
          <a:prstGeom prst="rect">
            <a:avLst/>
          </a:prstGeom>
          <a:solidFill>
            <a:srgbClr val="2F6165">
              <a:alpha val="3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2267744" y="4154939"/>
            <a:ext cx="2016486" cy="2514421"/>
          </a:xfrm>
          <a:prstGeom prst="rect">
            <a:avLst/>
          </a:prstGeom>
          <a:solidFill>
            <a:srgbClr val="2F6165">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3392431" y="3959187"/>
            <a:ext cx="3315829" cy="1967220"/>
          </a:xfrm>
          <a:prstGeom prst="rect">
            <a:avLst/>
          </a:prstGeom>
          <a:solidFill>
            <a:srgbClr val="2F6165">
              <a:alpha val="52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10" name="Titre 1"/>
          <p:cNvSpPr txBox="1">
            <a:spLocks/>
          </p:cNvSpPr>
          <p:nvPr/>
        </p:nvSpPr>
        <p:spPr>
          <a:xfrm>
            <a:off x="3678611" y="2735331"/>
            <a:ext cx="1579228" cy="115340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800" b="1" cap="all" dirty="0" smtClean="0">
                <a:solidFill>
                  <a:prstClr val="white"/>
                </a:solidFill>
                <a:cs typeface="Calibri"/>
              </a:rPr>
              <a:t>Éclairer</a:t>
            </a:r>
            <a:endParaRPr lang="fr-FR" sz="2800" b="1" cap="all" dirty="0">
              <a:solidFill>
                <a:prstClr val="white"/>
              </a:solidFill>
              <a:cs typeface="Calibri"/>
            </a:endParaRPr>
          </a:p>
        </p:txBody>
      </p:sp>
      <p:sp>
        <p:nvSpPr>
          <p:cNvPr id="11" name="Titre 1"/>
          <p:cNvSpPr txBox="1">
            <a:spLocks/>
          </p:cNvSpPr>
          <p:nvPr/>
        </p:nvSpPr>
        <p:spPr>
          <a:xfrm>
            <a:off x="4418342" y="4529099"/>
            <a:ext cx="1832626" cy="53271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800" b="1" cap="all" dirty="0" smtClean="0">
                <a:solidFill>
                  <a:prstClr val="white"/>
                </a:solidFill>
                <a:cs typeface="Calibri"/>
              </a:rPr>
              <a:t>maîtriser</a:t>
            </a:r>
            <a:endParaRPr lang="fr-FR" sz="2800" b="1" cap="all" dirty="0">
              <a:solidFill>
                <a:prstClr val="white"/>
              </a:solidFill>
              <a:cs typeface="Calibri"/>
            </a:endParaRPr>
          </a:p>
        </p:txBody>
      </p:sp>
      <p:sp>
        <p:nvSpPr>
          <p:cNvPr id="14" name="Titre 1"/>
          <p:cNvSpPr txBox="1">
            <a:spLocks/>
          </p:cNvSpPr>
          <p:nvPr/>
        </p:nvSpPr>
        <p:spPr>
          <a:xfrm>
            <a:off x="2535481" y="5060458"/>
            <a:ext cx="1547091" cy="123250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800" b="1" cap="all" dirty="0" smtClean="0">
                <a:solidFill>
                  <a:prstClr val="white"/>
                </a:solidFill>
                <a:cs typeface="Calibri"/>
              </a:rPr>
              <a:t>Agir</a:t>
            </a:r>
            <a:endParaRPr lang="fr-FR" sz="2800" b="1" cap="all" dirty="0">
              <a:solidFill>
                <a:prstClr val="white"/>
              </a:solidFill>
              <a:cs typeface="Calibri"/>
            </a:endParaRPr>
          </a:p>
        </p:txBody>
      </p:sp>
      <p:sp>
        <p:nvSpPr>
          <p:cNvPr id="15" name="ZoneTexte 14"/>
          <p:cNvSpPr txBox="1"/>
          <p:nvPr/>
        </p:nvSpPr>
        <p:spPr>
          <a:xfrm>
            <a:off x="6679927" y="5051604"/>
            <a:ext cx="2337955" cy="584775"/>
          </a:xfrm>
          <a:prstGeom prst="rect">
            <a:avLst/>
          </a:prstGeom>
          <a:noFill/>
        </p:spPr>
        <p:txBody>
          <a:bodyPr wrap="square" rtlCol="0">
            <a:spAutoFit/>
          </a:bodyPr>
          <a:lstStyle/>
          <a:p>
            <a:r>
              <a:rPr lang="fr-FR" sz="1600" b="1" dirty="0">
                <a:solidFill>
                  <a:prstClr val="black"/>
                </a:solidFill>
              </a:rPr>
              <a:t>Pour étayer ses connaissances</a:t>
            </a:r>
          </a:p>
        </p:txBody>
      </p:sp>
      <p:sp>
        <p:nvSpPr>
          <p:cNvPr id="16" name="ZoneTexte 15"/>
          <p:cNvSpPr txBox="1"/>
          <p:nvPr/>
        </p:nvSpPr>
        <p:spPr>
          <a:xfrm>
            <a:off x="4229876" y="6294826"/>
            <a:ext cx="4005095" cy="338554"/>
          </a:xfrm>
          <a:prstGeom prst="rect">
            <a:avLst/>
          </a:prstGeom>
          <a:noFill/>
        </p:spPr>
        <p:txBody>
          <a:bodyPr wrap="square" rtlCol="0">
            <a:spAutoFit/>
          </a:bodyPr>
          <a:lstStyle/>
          <a:p>
            <a:r>
              <a:rPr lang="fr-FR" sz="1600" b="1" dirty="0">
                <a:solidFill>
                  <a:prstClr val="black"/>
                </a:solidFill>
              </a:rPr>
              <a:t>Pour vous accompagner au quotidien</a:t>
            </a:r>
          </a:p>
        </p:txBody>
      </p:sp>
      <p:pic>
        <p:nvPicPr>
          <p:cNvPr id="24" name="Image 23">
            <a:hlinkClick r:id="rId2" action="ppaction://hlinkfile"/>
          </p:cNvPr>
          <p:cNvPicPr>
            <a:picLocks noChangeAspect="1"/>
          </p:cNvPicPr>
          <p:nvPr/>
        </p:nvPicPr>
        <p:blipFill>
          <a:blip r:embed="rId3"/>
          <a:stretch>
            <a:fillRect/>
          </a:stretch>
        </p:blipFill>
        <p:spPr>
          <a:xfrm>
            <a:off x="8514637" y="4063613"/>
            <a:ext cx="152400" cy="177800"/>
          </a:xfrm>
          <a:prstGeom prst="rect">
            <a:avLst/>
          </a:prstGeom>
        </p:spPr>
      </p:pic>
      <p:pic>
        <p:nvPicPr>
          <p:cNvPr id="25" name="Image 24">
            <a:hlinkClick r:id="rId4" action="ppaction://hlinkfile"/>
          </p:cNvPr>
          <p:cNvPicPr>
            <a:picLocks noChangeAspect="1"/>
          </p:cNvPicPr>
          <p:nvPr/>
        </p:nvPicPr>
        <p:blipFill>
          <a:blip r:embed="rId3"/>
          <a:stretch>
            <a:fillRect/>
          </a:stretch>
        </p:blipFill>
        <p:spPr>
          <a:xfrm>
            <a:off x="4355786" y="5898900"/>
            <a:ext cx="152400" cy="177800"/>
          </a:xfrm>
          <a:prstGeom prst="rect">
            <a:avLst/>
          </a:prstGeom>
        </p:spPr>
      </p:pic>
      <p:pic>
        <p:nvPicPr>
          <p:cNvPr id="20" name="Image 19"/>
          <p:cNvPicPr>
            <a:picLocks noChangeAspect="1"/>
          </p:cNvPicPr>
          <p:nvPr/>
        </p:nvPicPr>
        <p:blipFill>
          <a:blip r:embed="rId5">
            <a:alphaModFix/>
          </a:blip>
          <a:stretch>
            <a:fillRect/>
          </a:stretch>
        </p:blipFill>
        <p:spPr>
          <a:xfrm>
            <a:off x="539552" y="2769859"/>
            <a:ext cx="1493520" cy="879363"/>
          </a:xfrm>
          <a:prstGeom prst="rect">
            <a:avLst/>
          </a:prstGeom>
        </p:spPr>
      </p:pic>
      <p:sp>
        <p:nvSpPr>
          <p:cNvPr id="19" name="Titre 1"/>
          <p:cNvSpPr>
            <a:spLocks noGrp="1"/>
          </p:cNvSpPr>
          <p:nvPr>
            <p:ph type="title"/>
          </p:nvPr>
        </p:nvSpPr>
        <p:spPr>
          <a:xfrm>
            <a:off x="457200" y="264609"/>
            <a:ext cx="7337506" cy="1143000"/>
          </a:xfrm>
        </p:spPr>
        <p:txBody>
          <a:bodyPr>
            <a:noAutofit/>
          </a:bodyPr>
          <a:lstStyle/>
          <a:p>
            <a:r>
              <a:rPr lang="fr-FR" sz="4000" b="1" dirty="0" smtClean="0">
                <a:ea typeface="Arial Unicode MS" panose="020B0604020202020204" pitchFamily="34" charset="-128"/>
                <a:cs typeface="Arial Unicode MS" panose="020B0604020202020204" pitchFamily="34" charset="-128"/>
              </a:rPr>
              <a:t> </a:t>
            </a:r>
            <a:br>
              <a:rPr lang="fr-FR" sz="4000" b="1" dirty="0" smtClean="0">
                <a:ea typeface="Arial Unicode MS" panose="020B0604020202020204" pitchFamily="34" charset="-128"/>
                <a:cs typeface="Arial Unicode MS" panose="020B0604020202020204" pitchFamily="34" charset="-128"/>
              </a:rPr>
            </a:br>
            <a:r>
              <a:rPr lang="fr-FR" sz="4000" b="1" dirty="0" smtClean="0">
                <a:ea typeface="Arial Unicode MS" panose="020B0604020202020204" pitchFamily="34" charset="-128"/>
                <a:cs typeface="Arial Unicode MS" panose="020B0604020202020204" pitchFamily="34" charset="-128"/>
              </a:rPr>
              <a:t>de 52 collections à</a:t>
            </a:r>
            <a:br>
              <a:rPr lang="fr-FR" sz="4000" b="1" dirty="0" smtClean="0">
                <a:ea typeface="Arial Unicode MS" panose="020B0604020202020204" pitchFamily="34" charset="-128"/>
                <a:cs typeface="Arial Unicode MS" panose="020B0604020202020204" pitchFamily="34" charset="-128"/>
              </a:rPr>
            </a:br>
            <a:r>
              <a:rPr lang="fr-FR" sz="4000" b="1" dirty="0" smtClean="0">
                <a:ea typeface="Arial Unicode MS" panose="020B0604020202020204" pitchFamily="34" charset="-128"/>
                <a:cs typeface="Arial Unicode MS" panose="020B0604020202020204" pitchFamily="34" charset="-128"/>
              </a:rPr>
              <a:t>3 </a:t>
            </a:r>
            <a:r>
              <a:rPr lang="fr-FR" sz="4000" b="1" dirty="0">
                <a:ea typeface="Arial Unicode MS" panose="020B0604020202020204" pitchFamily="34" charset="-128"/>
                <a:cs typeface="Arial Unicode MS" panose="020B0604020202020204" pitchFamily="34" charset="-128"/>
              </a:rPr>
              <a:t>univers éditoriaux</a:t>
            </a:r>
          </a:p>
        </p:txBody>
      </p:sp>
    </p:spTree>
    <p:extLst>
      <p:ext uri="{BB962C8B-B14F-4D97-AF65-F5344CB8AC3E}">
        <p14:creationId xmlns:p14="http://schemas.microsoft.com/office/powerpoint/2010/main" val="12196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286" y="568892"/>
            <a:ext cx="5486400" cy="566738"/>
          </a:xfrm>
        </p:spPr>
        <p:txBody>
          <a:bodyPr>
            <a:normAutofit/>
          </a:bodyPr>
          <a:lstStyle/>
          <a:p>
            <a:r>
              <a:rPr lang="fr-FR" sz="2400" dirty="0" smtClean="0"/>
              <a:t>L’Edition transmedia</a:t>
            </a:r>
            <a:endParaRPr lang="fr-FR" sz="2400" dirty="0"/>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10293" r="10293"/>
          <a:stretch>
            <a:fillRect/>
          </a:stretch>
        </p:blipFill>
        <p:spPr>
          <a:xfrm>
            <a:off x="3428999" y="1862564"/>
            <a:ext cx="5486400" cy="4114800"/>
          </a:xfrm>
        </p:spPr>
      </p:pic>
      <p:sp>
        <p:nvSpPr>
          <p:cNvPr id="4" name="Espace réservé du texte 3"/>
          <p:cNvSpPr>
            <a:spLocks noGrp="1"/>
          </p:cNvSpPr>
          <p:nvPr>
            <p:ph type="body" sz="half" idx="2"/>
          </p:nvPr>
        </p:nvSpPr>
        <p:spPr>
          <a:xfrm>
            <a:off x="239485" y="1556657"/>
            <a:ext cx="3189514" cy="1012371"/>
          </a:xfrm>
          <a:solidFill>
            <a:schemeClr val="accent2"/>
          </a:solidFill>
          <a:ln>
            <a:solidFill>
              <a:schemeClr val="accent1"/>
            </a:solidFill>
          </a:ln>
        </p:spPr>
        <p:txBody>
          <a:bodyPr>
            <a:normAutofit/>
          </a:bodyPr>
          <a:lstStyle/>
          <a:p>
            <a:r>
              <a:rPr lang="fr-FR" b="0" cap="none" dirty="0" smtClean="0">
                <a:solidFill>
                  <a:schemeClr val="bg1"/>
                </a:solidFill>
              </a:rPr>
              <a:t>Un nouveau modèle de conception et de production de ressources et de services adaptés aux besoins et aux usages de la communauté éducative</a:t>
            </a:r>
            <a:endParaRPr lang="fr-FR" b="0" cap="none" dirty="0">
              <a:solidFill>
                <a:schemeClr val="bg1"/>
              </a:solidFill>
            </a:endParaRPr>
          </a:p>
        </p:txBody>
      </p:sp>
      <p:sp>
        <p:nvSpPr>
          <p:cNvPr id="7" name="Rectangle 6"/>
          <p:cNvSpPr/>
          <p:nvPr/>
        </p:nvSpPr>
        <p:spPr>
          <a:xfrm>
            <a:off x="1807029" y="3022203"/>
            <a:ext cx="2318656" cy="2585323"/>
          </a:xfrm>
          <a:prstGeom prst="rect">
            <a:avLst/>
          </a:prstGeom>
        </p:spPr>
        <p:txBody>
          <a:bodyPr wrap="square">
            <a:spAutoFit/>
          </a:bodyPr>
          <a:lstStyle/>
          <a:p>
            <a:r>
              <a:rPr lang="fr-FR" dirty="0" smtClean="0"/>
              <a:t>Livres,</a:t>
            </a:r>
            <a:endParaRPr lang="fr-FR" dirty="0"/>
          </a:p>
          <a:p>
            <a:r>
              <a:rPr lang="fr-FR" dirty="0" smtClean="0"/>
              <a:t>Revues,</a:t>
            </a:r>
          </a:p>
          <a:p>
            <a:r>
              <a:rPr lang="fr-FR" dirty="0" smtClean="0"/>
              <a:t>DVD,</a:t>
            </a:r>
          </a:p>
          <a:p>
            <a:r>
              <a:rPr lang="fr-FR" dirty="0" err="1" smtClean="0"/>
              <a:t>Ebook</a:t>
            </a:r>
            <a:r>
              <a:rPr lang="fr-FR" dirty="0" smtClean="0"/>
              <a:t>,</a:t>
            </a:r>
            <a:endParaRPr lang="fr-FR" dirty="0"/>
          </a:p>
          <a:p>
            <a:r>
              <a:rPr lang="fr-FR" dirty="0" smtClean="0"/>
              <a:t>Plateformes thématiques,</a:t>
            </a:r>
          </a:p>
          <a:p>
            <a:r>
              <a:rPr lang="fr-FR" dirty="0" smtClean="0"/>
              <a:t>Parcours de formation,</a:t>
            </a:r>
          </a:p>
          <a:p>
            <a:r>
              <a:rPr lang="fr-FR" dirty="0" err="1" smtClean="0"/>
              <a:t>Sérious</a:t>
            </a:r>
            <a:r>
              <a:rPr lang="fr-FR" dirty="0" smtClean="0"/>
              <a:t> </a:t>
            </a:r>
            <a:r>
              <a:rPr lang="fr-FR" dirty="0" err="1" smtClean="0"/>
              <a:t>game</a:t>
            </a:r>
            <a:endParaRPr lang="fr-FR" dirty="0" smtClean="0"/>
          </a:p>
          <a:p>
            <a:r>
              <a:rPr lang="fr-FR" dirty="0" smtClean="0"/>
              <a:t>…</a:t>
            </a:r>
            <a:endParaRPr lang="fr-FR" dirty="0">
              <a:solidFill>
                <a:prstClr val="white">
                  <a:lumMod val="50000"/>
                </a:prstClr>
              </a:solidFill>
            </a:endParaRPr>
          </a:p>
        </p:txBody>
      </p:sp>
    </p:spTree>
    <p:extLst>
      <p:ext uri="{BB962C8B-B14F-4D97-AF65-F5344CB8AC3E}">
        <p14:creationId xmlns:p14="http://schemas.microsoft.com/office/powerpoint/2010/main" val="137518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1789436" y="1392696"/>
            <a:ext cx="5210804" cy="5094500"/>
            <a:chOff x="1375238" y="2771236"/>
            <a:chExt cx="4310595" cy="3523837"/>
          </a:xfrm>
        </p:grpSpPr>
        <p:sp>
          <p:nvSpPr>
            <p:cNvPr id="8" name="Titre 1"/>
            <p:cNvSpPr txBox="1">
              <a:spLocks/>
            </p:cNvSpPr>
            <p:nvPr/>
          </p:nvSpPr>
          <p:spPr>
            <a:xfrm>
              <a:off x="3614478" y="4453356"/>
              <a:ext cx="1832626" cy="53271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dirty="0">
                  <a:solidFill>
                    <a:srgbClr val="2F6165"/>
                  </a:solidFill>
                </a:rPr>
                <a:t>Les parents </a:t>
              </a:r>
            </a:p>
          </p:txBody>
        </p:sp>
        <p:grpSp>
          <p:nvGrpSpPr>
            <p:cNvPr id="12" name="Groupe 11"/>
            <p:cNvGrpSpPr/>
            <p:nvPr/>
          </p:nvGrpSpPr>
          <p:grpSpPr>
            <a:xfrm>
              <a:off x="1375238" y="2771236"/>
              <a:ext cx="4310595" cy="3523837"/>
              <a:chOff x="5904736" y="836712"/>
              <a:chExt cx="4310595" cy="3523837"/>
            </a:xfrm>
          </p:grpSpPr>
          <p:sp>
            <p:nvSpPr>
              <p:cNvPr id="4" name="Rectangle 3"/>
              <p:cNvSpPr/>
              <p:nvPr/>
            </p:nvSpPr>
            <p:spPr>
              <a:xfrm>
                <a:off x="6779111" y="836712"/>
                <a:ext cx="2078587" cy="1715044"/>
              </a:xfrm>
              <a:prstGeom prst="rect">
                <a:avLst/>
              </a:prstGeom>
              <a:gradFill flip="none" rotWithShape="1">
                <a:gsLst>
                  <a:gs pos="0">
                    <a:srgbClr val="2F6165">
                      <a:tint val="66000"/>
                      <a:satMod val="160000"/>
                    </a:srgbClr>
                  </a:gs>
                  <a:gs pos="50000">
                    <a:srgbClr val="2F6165">
                      <a:tint val="44500"/>
                      <a:satMod val="160000"/>
                    </a:srgbClr>
                  </a:gs>
                  <a:gs pos="100000">
                    <a:srgbClr val="2F6165">
                      <a:tint val="23500"/>
                      <a:satMod val="160000"/>
                    </a:srgbClr>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5" name="Rectangle 4"/>
              <p:cNvSpPr/>
              <p:nvPr/>
            </p:nvSpPr>
            <p:spPr>
              <a:xfrm>
                <a:off x="5904736" y="2117344"/>
                <a:ext cx="1748749" cy="2243205"/>
              </a:xfrm>
              <a:prstGeom prst="rect">
                <a:avLst/>
              </a:prstGeom>
              <a:solidFill>
                <a:srgbClr val="2F6165">
                  <a:alpha val="14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prstClr val="white"/>
                  </a:solidFill>
                </a:endParaRPr>
              </a:p>
            </p:txBody>
          </p:sp>
          <p:sp>
            <p:nvSpPr>
              <p:cNvPr id="6" name="Rectangle 5"/>
              <p:cNvSpPr/>
              <p:nvPr/>
            </p:nvSpPr>
            <p:spPr>
              <a:xfrm>
                <a:off x="7509723" y="2002759"/>
                <a:ext cx="2705608" cy="1374491"/>
              </a:xfrm>
              <a:prstGeom prst="rect">
                <a:avLst/>
              </a:prstGeom>
              <a:solidFill>
                <a:srgbClr val="2F6165">
                  <a:alpha val="14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7" name="Titre 1"/>
              <p:cNvSpPr txBox="1">
                <a:spLocks/>
              </p:cNvSpPr>
              <p:nvPr/>
            </p:nvSpPr>
            <p:spPr>
              <a:xfrm>
                <a:off x="6779112" y="1086620"/>
                <a:ext cx="2159880" cy="10307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2F6165"/>
                    </a:solidFill>
                  </a:rPr>
                  <a:t>La communauté éducative</a:t>
                </a:r>
              </a:p>
              <a:p>
                <a:pPr algn="l"/>
                <a:endParaRPr lang="fr-FR" sz="2800" b="1" cap="all" dirty="0">
                  <a:solidFill>
                    <a:srgbClr val="2F6165"/>
                  </a:solidFill>
                  <a:cs typeface="Calibri"/>
                </a:endParaRPr>
              </a:p>
            </p:txBody>
          </p:sp>
          <p:sp>
            <p:nvSpPr>
              <p:cNvPr id="9" name="Titre 1"/>
              <p:cNvSpPr txBox="1">
                <a:spLocks/>
              </p:cNvSpPr>
              <p:nvPr/>
            </p:nvSpPr>
            <p:spPr>
              <a:xfrm>
                <a:off x="5984740" y="2628547"/>
                <a:ext cx="1808479" cy="123250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2F6165"/>
                    </a:solidFill>
                  </a:rPr>
                  <a:t>Des médiateurs éducatifs </a:t>
                </a:r>
              </a:p>
              <a:p>
                <a:pPr algn="l"/>
                <a:endParaRPr lang="fr-FR" sz="2800" b="1" cap="all" dirty="0">
                  <a:solidFill>
                    <a:srgbClr val="2F6165"/>
                  </a:solidFill>
                  <a:cs typeface="Calibri"/>
                </a:endParaRPr>
              </a:p>
            </p:txBody>
          </p:sp>
        </p:grpSp>
      </p:grpSp>
      <p:sp>
        <p:nvSpPr>
          <p:cNvPr id="16" name="ZoneTexte 15"/>
          <p:cNvSpPr txBox="1"/>
          <p:nvPr/>
        </p:nvSpPr>
        <p:spPr>
          <a:xfrm>
            <a:off x="4717660" y="2366966"/>
            <a:ext cx="3077046" cy="1046440"/>
          </a:xfrm>
          <a:prstGeom prst="rect">
            <a:avLst/>
          </a:prstGeom>
          <a:noFill/>
        </p:spPr>
        <p:txBody>
          <a:bodyPr wrap="square" rtlCol="0">
            <a:spAutoFit/>
          </a:bodyPr>
          <a:lstStyle/>
          <a:p>
            <a:r>
              <a:rPr lang="fr-FR" sz="1600" dirty="0" smtClean="0">
                <a:solidFill>
                  <a:srgbClr val="2F6165"/>
                </a:solidFill>
              </a:rPr>
              <a:t>Enseigner</a:t>
            </a:r>
            <a:r>
              <a:rPr lang="fr-FR" sz="1600" dirty="0">
                <a:solidFill>
                  <a:srgbClr val="2F6165"/>
                </a:solidFill>
              </a:rPr>
              <a:t/>
            </a:r>
            <a:br>
              <a:rPr lang="fr-FR" sz="1600" dirty="0">
                <a:solidFill>
                  <a:srgbClr val="2F6165"/>
                </a:solidFill>
              </a:rPr>
            </a:br>
            <a:r>
              <a:rPr lang="fr-FR" sz="1600" dirty="0" smtClean="0">
                <a:solidFill>
                  <a:srgbClr val="2F6165"/>
                </a:solidFill>
              </a:rPr>
              <a:t>Se </a:t>
            </a:r>
            <a:r>
              <a:rPr lang="fr-FR" sz="1600" dirty="0">
                <a:solidFill>
                  <a:srgbClr val="2F6165"/>
                </a:solidFill>
              </a:rPr>
              <a:t>former</a:t>
            </a:r>
            <a:br>
              <a:rPr lang="fr-FR" sz="1600" dirty="0">
                <a:solidFill>
                  <a:srgbClr val="2F6165"/>
                </a:solidFill>
              </a:rPr>
            </a:br>
            <a:r>
              <a:rPr lang="fr-FR" sz="1600" dirty="0" smtClean="0">
                <a:solidFill>
                  <a:srgbClr val="2F6165"/>
                </a:solidFill>
              </a:rPr>
              <a:t>Partager </a:t>
            </a:r>
            <a:r>
              <a:rPr lang="fr-FR" sz="1600" dirty="0">
                <a:solidFill>
                  <a:srgbClr val="2F6165"/>
                </a:solidFill>
              </a:rPr>
              <a:t>et </a:t>
            </a:r>
            <a:r>
              <a:rPr lang="fr-FR" sz="1600" dirty="0" err="1">
                <a:solidFill>
                  <a:srgbClr val="2F6165"/>
                </a:solidFill>
              </a:rPr>
              <a:t>co</a:t>
            </a:r>
            <a:r>
              <a:rPr lang="fr-FR" sz="1600" dirty="0">
                <a:solidFill>
                  <a:srgbClr val="2F6165"/>
                </a:solidFill>
              </a:rPr>
              <a:t> construire</a:t>
            </a:r>
            <a:r>
              <a:rPr lang="fr-FR" sz="1400" dirty="0">
                <a:solidFill>
                  <a:srgbClr val="2F6165"/>
                </a:solidFill>
              </a:rPr>
              <a:t/>
            </a:r>
            <a:br>
              <a:rPr lang="fr-FR" sz="1400" dirty="0">
                <a:solidFill>
                  <a:srgbClr val="2F6165"/>
                </a:solidFill>
              </a:rPr>
            </a:br>
            <a:endParaRPr lang="fr-FR" sz="1400" dirty="0">
              <a:solidFill>
                <a:prstClr val="black"/>
              </a:solidFill>
            </a:endParaRPr>
          </a:p>
        </p:txBody>
      </p:sp>
      <p:sp>
        <p:nvSpPr>
          <p:cNvPr id="17" name="ZoneTexte 16"/>
          <p:cNvSpPr txBox="1"/>
          <p:nvPr/>
        </p:nvSpPr>
        <p:spPr>
          <a:xfrm>
            <a:off x="5955194" y="4753106"/>
            <a:ext cx="3077046" cy="553998"/>
          </a:xfrm>
          <a:prstGeom prst="rect">
            <a:avLst/>
          </a:prstGeom>
          <a:noFill/>
        </p:spPr>
        <p:txBody>
          <a:bodyPr wrap="square" rtlCol="0">
            <a:spAutoFit/>
          </a:bodyPr>
          <a:lstStyle/>
          <a:p>
            <a:r>
              <a:rPr lang="fr-FR" sz="1600" dirty="0" smtClean="0">
                <a:solidFill>
                  <a:srgbClr val="2F6165"/>
                </a:solidFill>
              </a:rPr>
              <a:t>Faire comprendre l’école</a:t>
            </a:r>
            <a:r>
              <a:rPr lang="fr-FR" sz="1400" dirty="0">
                <a:solidFill>
                  <a:srgbClr val="2F6165"/>
                </a:solidFill>
              </a:rPr>
              <a:t/>
            </a:r>
            <a:br>
              <a:rPr lang="fr-FR" sz="1400" dirty="0">
                <a:solidFill>
                  <a:srgbClr val="2F6165"/>
                </a:solidFill>
              </a:rPr>
            </a:br>
            <a:endParaRPr lang="fr-FR" sz="1400" dirty="0">
              <a:solidFill>
                <a:prstClr val="black"/>
              </a:solidFill>
            </a:endParaRPr>
          </a:p>
        </p:txBody>
      </p:sp>
      <p:sp>
        <p:nvSpPr>
          <p:cNvPr id="18" name="ZoneTexte 17"/>
          <p:cNvSpPr txBox="1"/>
          <p:nvPr/>
        </p:nvSpPr>
        <p:spPr>
          <a:xfrm>
            <a:off x="87086" y="5445603"/>
            <a:ext cx="3407228" cy="338554"/>
          </a:xfrm>
          <a:prstGeom prst="rect">
            <a:avLst/>
          </a:prstGeom>
          <a:noFill/>
        </p:spPr>
        <p:txBody>
          <a:bodyPr wrap="square" rtlCol="0">
            <a:spAutoFit/>
          </a:bodyPr>
          <a:lstStyle/>
          <a:p>
            <a:r>
              <a:rPr lang="fr-FR" sz="1600" dirty="0" smtClean="0">
                <a:solidFill>
                  <a:srgbClr val="2F6165"/>
                </a:solidFill>
              </a:rPr>
              <a:t>Apprendre « hors » temps de classe</a:t>
            </a:r>
            <a:endParaRPr lang="fr-FR" sz="1600" dirty="0">
              <a:solidFill>
                <a:prstClr val="black"/>
              </a:solidFill>
            </a:endParaRPr>
          </a:p>
        </p:txBody>
      </p:sp>
      <p:sp>
        <p:nvSpPr>
          <p:cNvPr id="19" name="Titre 18"/>
          <p:cNvSpPr>
            <a:spLocks noGrp="1"/>
          </p:cNvSpPr>
          <p:nvPr>
            <p:ph type="title"/>
          </p:nvPr>
        </p:nvSpPr>
        <p:spPr/>
        <p:txBody>
          <a:bodyPr>
            <a:normAutofit/>
          </a:bodyPr>
          <a:lstStyle/>
          <a:p>
            <a:r>
              <a:rPr lang="fr-FR" sz="4000" b="1" dirty="0">
                <a:ea typeface="Arial Unicode MS" panose="020B0604020202020204" pitchFamily="34" charset="-128"/>
                <a:cs typeface="Arial Unicode MS" panose="020B0604020202020204" pitchFamily="34" charset="-128"/>
              </a:rPr>
              <a:t>Les cibles</a:t>
            </a:r>
          </a:p>
        </p:txBody>
      </p:sp>
      <p:sp>
        <p:nvSpPr>
          <p:cNvPr id="14" name="Carré corné 13"/>
          <p:cNvSpPr/>
          <p:nvPr/>
        </p:nvSpPr>
        <p:spPr>
          <a:xfrm>
            <a:off x="5603983" y="5599491"/>
            <a:ext cx="3169920" cy="688023"/>
          </a:xfrm>
          <a:prstGeom prst="foldedCorner">
            <a:avLst/>
          </a:prstGeom>
          <a:noFill/>
          <a:ln>
            <a:solidFill>
              <a:srgbClr val="3E7E7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C00000"/>
                </a:solidFill>
              </a:rPr>
              <a:t>Des ressources adaptées à des contextes d’utilisation multiples</a:t>
            </a:r>
            <a:endParaRPr lang="fr-FR" dirty="0">
              <a:solidFill>
                <a:srgbClr val="C00000"/>
              </a:solidFill>
            </a:endParaRPr>
          </a:p>
        </p:txBody>
      </p:sp>
    </p:spTree>
    <p:extLst>
      <p:ext uri="{BB962C8B-B14F-4D97-AF65-F5344CB8AC3E}">
        <p14:creationId xmlns:p14="http://schemas.microsoft.com/office/powerpoint/2010/main" val="422892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9168" y="152849"/>
            <a:ext cx="7337506" cy="1143000"/>
          </a:xfrm>
        </p:spPr>
        <p:txBody>
          <a:bodyPr/>
          <a:lstStyle/>
          <a:p>
            <a:r>
              <a:rPr lang="fr-FR" dirty="0" smtClean="0"/>
              <a:t>LES FONDAMENTAUX</a:t>
            </a:r>
            <a:endParaRPr lang="fr-FR" dirty="0"/>
          </a:p>
        </p:txBody>
      </p:sp>
      <p:grpSp>
        <p:nvGrpSpPr>
          <p:cNvPr id="6" name="Groupe 5"/>
          <p:cNvGrpSpPr/>
          <p:nvPr/>
        </p:nvGrpSpPr>
        <p:grpSpPr>
          <a:xfrm>
            <a:off x="542776" y="1594636"/>
            <a:ext cx="5198058" cy="4405859"/>
            <a:chOff x="1161402" y="1575947"/>
            <a:chExt cx="5198058" cy="4405859"/>
          </a:xfrm>
        </p:grpSpPr>
        <p:sp>
          <p:nvSpPr>
            <p:cNvPr id="7" name="Rectangle 6"/>
            <p:cNvSpPr/>
            <p:nvPr/>
          </p:nvSpPr>
          <p:spPr>
            <a:xfrm>
              <a:off x="1161402" y="1575947"/>
              <a:ext cx="2016486" cy="2679296"/>
            </a:xfrm>
            <a:prstGeom prst="rect">
              <a:avLst/>
            </a:prstGeom>
            <a:solidFill>
              <a:srgbClr val="2F616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solidFill>
                    <a:prstClr val="white"/>
                  </a:solidFill>
                </a:rPr>
                <a:t>Pour </a:t>
              </a:r>
              <a:endParaRPr lang="fr-FR" dirty="0" smtClean="0">
                <a:solidFill>
                  <a:prstClr val="white"/>
                </a:solidFill>
              </a:endParaRPr>
            </a:p>
            <a:p>
              <a:pPr algn="ctr"/>
              <a:r>
                <a:rPr lang="fr-FR" dirty="0" smtClean="0">
                  <a:solidFill>
                    <a:prstClr val="white"/>
                  </a:solidFill>
                </a:rPr>
                <a:t>les </a:t>
              </a:r>
              <a:r>
                <a:rPr lang="fr-FR" dirty="0">
                  <a:solidFill>
                    <a:prstClr val="white"/>
                  </a:solidFill>
                </a:rPr>
                <a:t>enseignants, </a:t>
              </a:r>
              <a:endParaRPr lang="fr-FR" dirty="0" smtClean="0">
                <a:solidFill>
                  <a:prstClr val="white"/>
                </a:solidFill>
              </a:endParaRPr>
            </a:p>
            <a:p>
              <a:pPr algn="ctr"/>
              <a:r>
                <a:rPr lang="fr-FR" dirty="0" smtClean="0">
                  <a:solidFill>
                    <a:prstClr val="white"/>
                  </a:solidFill>
                </a:rPr>
                <a:t>les </a:t>
              </a:r>
              <a:r>
                <a:rPr lang="fr-FR" dirty="0">
                  <a:solidFill>
                    <a:prstClr val="white"/>
                  </a:solidFill>
                </a:rPr>
                <a:t>parents, </a:t>
              </a:r>
              <a:endParaRPr lang="fr-FR" dirty="0" smtClean="0">
                <a:solidFill>
                  <a:prstClr val="white"/>
                </a:solidFill>
              </a:endParaRPr>
            </a:p>
            <a:p>
              <a:pPr algn="ctr"/>
              <a:r>
                <a:rPr lang="fr-FR" dirty="0" smtClean="0">
                  <a:solidFill>
                    <a:prstClr val="white"/>
                  </a:solidFill>
                </a:rPr>
                <a:t>les </a:t>
              </a:r>
              <a:r>
                <a:rPr lang="fr-FR" dirty="0">
                  <a:solidFill>
                    <a:prstClr val="white"/>
                  </a:solidFill>
                </a:rPr>
                <a:t>jeunes</a:t>
              </a:r>
            </a:p>
          </p:txBody>
        </p:sp>
        <p:sp>
          <p:nvSpPr>
            <p:cNvPr id="8" name="Rectangle 7"/>
            <p:cNvSpPr/>
            <p:nvPr/>
          </p:nvSpPr>
          <p:spPr>
            <a:xfrm>
              <a:off x="3177888" y="1966174"/>
              <a:ext cx="1872457" cy="1715044"/>
            </a:xfrm>
            <a:prstGeom prst="rect">
              <a:avLst/>
            </a:prstGeom>
            <a:solidFill>
              <a:srgbClr val="2F6165">
                <a:alpha val="3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prstClr val="white"/>
                  </a:solidFill>
                  <a:hlinkClick r:id="rId2"/>
                </a:rPr>
                <a:t>Une plateforme  pédagogique</a:t>
              </a:r>
              <a:endParaRPr lang="fr-FR" dirty="0">
                <a:solidFill>
                  <a:prstClr val="white"/>
                </a:solidFill>
              </a:endParaRPr>
            </a:p>
          </p:txBody>
        </p:sp>
        <p:sp>
          <p:nvSpPr>
            <p:cNvPr id="9" name="Rectangle 8"/>
            <p:cNvSpPr/>
            <p:nvPr/>
          </p:nvSpPr>
          <p:spPr>
            <a:xfrm>
              <a:off x="1918945" y="3467385"/>
              <a:ext cx="2016486" cy="2514421"/>
            </a:xfrm>
            <a:prstGeom prst="rect">
              <a:avLst/>
            </a:prstGeom>
            <a:solidFill>
              <a:srgbClr val="2F6165">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solidFill>
                    <a:prstClr val="white"/>
                  </a:solidFill>
                  <a:ea typeface="Arial Unicode MS" panose="020B0604020202020204" pitchFamily="34" charset="-128"/>
                  <a:cs typeface="Arial Unicode MS" panose="020B0604020202020204" pitchFamily="34" charset="-128"/>
                </a:rPr>
                <a:t>Un accompagnement pédagogique</a:t>
              </a:r>
              <a:endParaRPr lang="fr-FR" dirty="0">
                <a:solidFill>
                  <a:prstClr val="white"/>
                </a:solidFill>
              </a:endParaRPr>
            </a:p>
          </p:txBody>
        </p:sp>
        <p:sp>
          <p:nvSpPr>
            <p:cNvPr id="10" name="Rectangle 9"/>
            <p:cNvSpPr/>
            <p:nvPr/>
          </p:nvSpPr>
          <p:spPr>
            <a:xfrm>
              <a:off x="3043631" y="3287441"/>
              <a:ext cx="3315829" cy="1967220"/>
            </a:xfrm>
            <a:prstGeom prst="rect">
              <a:avLst/>
            </a:prstGeom>
            <a:solidFill>
              <a:srgbClr val="2F6165">
                <a:alpha val="52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solidFill>
                    <a:prstClr val="white"/>
                  </a:solidFill>
                  <a:ea typeface="Arial Unicode MS" panose="020B0604020202020204" pitchFamily="34" charset="-128"/>
                  <a:cs typeface="Arial Unicode MS" panose="020B0604020202020204" pitchFamily="34" charset="-128"/>
                </a:rPr>
                <a:t>Français, mathématiques, sciences …</a:t>
              </a:r>
              <a:endParaRPr lang="fr-FR" dirty="0">
                <a:solidFill>
                  <a:prstClr val="white"/>
                </a:solidFill>
              </a:endParaRPr>
            </a:p>
          </p:txBody>
        </p:sp>
      </p:grpSp>
      <p:pic>
        <p:nvPicPr>
          <p:cNvPr id="3077" name="Picture 5">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092" y="4609409"/>
            <a:ext cx="1993582" cy="1470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8744" y="4008275"/>
            <a:ext cx="1625600" cy="120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7815" y="2599621"/>
            <a:ext cx="1883729" cy="138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33507" t="33424"/>
          <a:stretch/>
        </p:blipFill>
        <p:spPr bwMode="auto">
          <a:xfrm>
            <a:off x="5026979" y="1062653"/>
            <a:ext cx="2937032" cy="73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06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CORPUS</a:t>
            </a:r>
            <a:endParaRPr lang="fr-FR" dirty="0"/>
          </a:p>
        </p:txBody>
      </p:sp>
      <p:grpSp>
        <p:nvGrpSpPr>
          <p:cNvPr id="14" name="Groupe 13"/>
          <p:cNvGrpSpPr/>
          <p:nvPr/>
        </p:nvGrpSpPr>
        <p:grpSpPr>
          <a:xfrm>
            <a:off x="1153283" y="1996022"/>
            <a:ext cx="5247516" cy="4164454"/>
            <a:chOff x="1161402" y="1588766"/>
            <a:chExt cx="5426937" cy="4653374"/>
          </a:xfrm>
        </p:grpSpPr>
        <p:sp>
          <p:nvSpPr>
            <p:cNvPr id="4" name="Rectangle 3"/>
            <p:cNvSpPr/>
            <p:nvPr/>
          </p:nvSpPr>
          <p:spPr>
            <a:xfrm>
              <a:off x="1161402" y="1588766"/>
              <a:ext cx="2016487" cy="2679296"/>
            </a:xfrm>
            <a:prstGeom prst="rect">
              <a:avLst/>
            </a:prstGeom>
            <a:solidFill>
              <a:srgbClr val="2F616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solidFill>
                    <a:prstClr val="white"/>
                  </a:solidFill>
                </a:rPr>
                <a:t>Pour </a:t>
              </a:r>
              <a:endParaRPr lang="fr-FR" dirty="0" smtClean="0">
                <a:solidFill>
                  <a:prstClr val="white"/>
                </a:solidFill>
              </a:endParaRPr>
            </a:p>
            <a:p>
              <a:pPr algn="ctr"/>
              <a:r>
                <a:rPr lang="fr-FR" dirty="0" smtClean="0">
                  <a:solidFill>
                    <a:prstClr val="white"/>
                  </a:solidFill>
                </a:rPr>
                <a:t>les </a:t>
              </a:r>
              <a:r>
                <a:rPr lang="fr-FR" dirty="0">
                  <a:solidFill>
                    <a:prstClr val="white"/>
                  </a:solidFill>
                </a:rPr>
                <a:t>enseignants, </a:t>
              </a:r>
              <a:endParaRPr lang="fr-FR" dirty="0" smtClean="0">
                <a:solidFill>
                  <a:prstClr val="white"/>
                </a:solidFill>
              </a:endParaRPr>
            </a:p>
            <a:p>
              <a:pPr algn="ctr"/>
              <a:r>
                <a:rPr lang="fr-FR" dirty="0" smtClean="0">
                  <a:solidFill>
                    <a:prstClr val="white"/>
                  </a:solidFill>
                </a:rPr>
                <a:t>le </a:t>
              </a:r>
              <a:r>
                <a:rPr lang="fr-FR" dirty="0">
                  <a:solidFill>
                    <a:prstClr val="white"/>
                  </a:solidFill>
                </a:rPr>
                <a:t>personnel de santé, </a:t>
              </a:r>
              <a:endParaRPr lang="fr-FR" dirty="0" smtClean="0">
                <a:solidFill>
                  <a:prstClr val="white"/>
                </a:solidFill>
              </a:endParaRPr>
            </a:p>
            <a:p>
              <a:pPr algn="ctr"/>
              <a:r>
                <a:rPr lang="fr-FR" dirty="0" smtClean="0">
                  <a:solidFill>
                    <a:prstClr val="white"/>
                  </a:solidFill>
                </a:rPr>
                <a:t>les </a:t>
              </a:r>
              <a:r>
                <a:rPr lang="fr-FR" dirty="0">
                  <a:solidFill>
                    <a:prstClr val="white"/>
                  </a:solidFill>
                </a:rPr>
                <a:t>parents, </a:t>
              </a:r>
              <a:endParaRPr lang="fr-FR" dirty="0" smtClean="0">
                <a:solidFill>
                  <a:prstClr val="white"/>
                </a:solidFill>
              </a:endParaRPr>
            </a:p>
            <a:p>
              <a:pPr algn="ctr"/>
              <a:r>
                <a:rPr lang="fr-FR" dirty="0" smtClean="0">
                  <a:solidFill>
                    <a:prstClr val="white"/>
                  </a:solidFill>
                </a:rPr>
                <a:t>les jeunes,</a:t>
              </a:r>
            </a:p>
            <a:p>
              <a:pPr algn="ctr"/>
              <a:r>
                <a:rPr lang="fr-FR" dirty="0" smtClean="0">
                  <a:solidFill>
                    <a:prstClr val="white"/>
                  </a:solidFill>
                </a:rPr>
                <a:t>Les travailleurs sociaux </a:t>
              </a:r>
              <a:endParaRPr lang="fr-FR" dirty="0">
                <a:solidFill>
                  <a:prstClr val="white"/>
                </a:solidFill>
              </a:endParaRPr>
            </a:p>
          </p:txBody>
        </p:sp>
        <p:sp>
          <p:nvSpPr>
            <p:cNvPr id="5" name="Rectangle 4"/>
            <p:cNvSpPr/>
            <p:nvPr/>
          </p:nvSpPr>
          <p:spPr>
            <a:xfrm>
              <a:off x="3177888" y="1966174"/>
              <a:ext cx="1872457" cy="1715044"/>
            </a:xfrm>
            <a:prstGeom prst="rect">
              <a:avLst/>
            </a:prstGeom>
            <a:solidFill>
              <a:srgbClr val="2F6165">
                <a:alpha val="3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solidFill>
                    <a:prstClr val="white"/>
                  </a:solidFill>
                </a:rPr>
                <a:t>Une plateforme Web</a:t>
              </a:r>
              <a:endParaRPr lang="fr-FR" b="1" dirty="0">
                <a:solidFill>
                  <a:prstClr val="white"/>
                </a:solidFill>
              </a:endParaRPr>
            </a:p>
          </p:txBody>
        </p:sp>
        <p:sp>
          <p:nvSpPr>
            <p:cNvPr id="6" name="Rectangle 5"/>
            <p:cNvSpPr/>
            <p:nvPr/>
          </p:nvSpPr>
          <p:spPr>
            <a:xfrm>
              <a:off x="1757415" y="3727719"/>
              <a:ext cx="2016487" cy="2514421"/>
            </a:xfrm>
            <a:prstGeom prst="rect">
              <a:avLst/>
            </a:prstGeom>
            <a:solidFill>
              <a:srgbClr val="2F6165">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a:solidFill>
                    <a:prstClr val="white"/>
                  </a:solidFill>
                  <a:ea typeface="Arial Unicode MS" panose="020B0604020202020204" pitchFamily="34" charset="-128"/>
                  <a:cs typeface="Arial Unicode MS" panose="020B0604020202020204" pitchFamily="34" charset="-128"/>
                </a:rPr>
                <a:t>D</a:t>
              </a:r>
              <a:r>
                <a:rPr lang="fr-FR" b="1" dirty="0" smtClean="0">
                  <a:solidFill>
                    <a:prstClr val="white"/>
                  </a:solidFill>
                  <a:ea typeface="Arial Unicode MS" panose="020B0604020202020204" pitchFamily="34" charset="-128"/>
                  <a:cs typeface="Arial Unicode MS" panose="020B0604020202020204" pitchFamily="34" charset="-128"/>
                </a:rPr>
                <a:t>es ouvrages + </a:t>
              </a:r>
              <a:r>
                <a:rPr lang="fr-FR" b="1" dirty="0" err="1" smtClean="0">
                  <a:solidFill>
                    <a:prstClr val="white"/>
                  </a:solidFill>
                  <a:ea typeface="Arial Unicode MS" panose="020B0604020202020204" pitchFamily="34" charset="-128"/>
                  <a:cs typeface="Arial Unicode MS" panose="020B0604020202020204" pitchFamily="34" charset="-128"/>
                </a:rPr>
                <a:t>ebook</a:t>
              </a:r>
              <a:endParaRPr lang="fr-FR" dirty="0">
                <a:solidFill>
                  <a:prstClr val="white"/>
                </a:solidFill>
              </a:endParaRPr>
            </a:p>
          </p:txBody>
        </p:sp>
        <p:sp>
          <p:nvSpPr>
            <p:cNvPr id="7" name="Rectangle 6"/>
            <p:cNvSpPr/>
            <p:nvPr/>
          </p:nvSpPr>
          <p:spPr>
            <a:xfrm>
              <a:off x="3272510" y="3231724"/>
              <a:ext cx="3315829" cy="1967220"/>
            </a:xfrm>
            <a:prstGeom prst="rect">
              <a:avLst/>
            </a:prstGeom>
            <a:solidFill>
              <a:srgbClr val="2F6165">
                <a:alpha val="52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a:solidFill>
                    <a:prstClr val="white"/>
                  </a:solidFill>
                  <a:ea typeface="Arial Unicode MS" panose="020B0604020202020204" pitchFamily="34" charset="-128"/>
                  <a:cs typeface="Arial Unicode MS" panose="020B0604020202020204" pitchFamily="34" charset="-128"/>
                  <a:hlinkClick r:id="rId2"/>
                </a:rPr>
                <a:t>Un jeu </a:t>
              </a:r>
              <a:r>
                <a:rPr lang="fr-FR" b="1" dirty="0" smtClean="0">
                  <a:solidFill>
                    <a:prstClr val="white"/>
                  </a:solidFill>
                  <a:ea typeface="Arial Unicode MS" panose="020B0604020202020204" pitchFamily="34" charset="-128"/>
                  <a:cs typeface="Arial Unicode MS" panose="020B0604020202020204" pitchFamily="34" charset="-128"/>
                  <a:hlinkClick r:id="rId2"/>
                </a:rPr>
                <a:t>sérieux</a:t>
              </a:r>
              <a:endParaRPr lang="fr-FR" b="1" dirty="0" smtClean="0">
                <a:solidFill>
                  <a:prstClr val="white"/>
                </a:solidFill>
                <a:ea typeface="Arial Unicode MS" panose="020B0604020202020204" pitchFamily="34" charset="-128"/>
                <a:cs typeface="Arial Unicode MS" panose="020B0604020202020204" pitchFamily="34" charset="-128"/>
              </a:endParaRPr>
            </a:p>
            <a:p>
              <a:pPr algn="ctr"/>
              <a:r>
                <a:rPr lang="fr-FR" b="1" dirty="0" smtClean="0">
                  <a:solidFill>
                    <a:prstClr val="white"/>
                  </a:solidFill>
                  <a:ea typeface="Arial Unicode MS" panose="020B0604020202020204" pitchFamily="34" charset="-128"/>
                  <a:cs typeface="Arial Unicode MS" panose="020B0604020202020204" pitchFamily="34" charset="-128"/>
                </a:rPr>
                <a:t>Corpus gang</a:t>
              </a:r>
              <a:endParaRPr lang="fr-FR" dirty="0">
                <a:solidFill>
                  <a:prstClr val="white"/>
                </a:solidFill>
              </a:endParaRPr>
            </a:p>
          </p:txBody>
        </p:sp>
      </p:gr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260" y="945987"/>
            <a:ext cx="3650297" cy="245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3806" b="1"/>
          <a:stretch/>
        </p:blipFill>
        <p:spPr bwMode="auto">
          <a:xfrm>
            <a:off x="1169912" y="5237133"/>
            <a:ext cx="1137920" cy="1309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68" y="41357"/>
            <a:ext cx="4340728" cy="202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799" y="4078249"/>
            <a:ext cx="2609891" cy="147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5410" y="5364913"/>
            <a:ext cx="2462211" cy="135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0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projets fédérateurs</a:t>
            </a:r>
            <a:endParaRPr lang="fr-FR"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906" y="1484784"/>
            <a:ext cx="7888436" cy="443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Espace réservé du texte 3"/>
          <p:cNvSpPr txBox="1">
            <a:spLocks/>
          </p:cNvSpPr>
          <p:nvPr/>
        </p:nvSpPr>
        <p:spPr>
          <a:xfrm>
            <a:off x="205776" y="3212976"/>
            <a:ext cx="2250260" cy="3240360"/>
          </a:xfrm>
          <a:prstGeom prst="rect">
            <a:avLst/>
          </a:prstGeom>
          <a:solidFill>
            <a:schemeClr val="bg1"/>
          </a:solidFill>
        </p:spPr>
        <p:txBody>
          <a:bodyPr>
            <a:normAutofit lnSpcReduction="10000"/>
          </a:bodyPr>
          <a:lstStyle>
            <a:lvl1pPr marL="342531" indent="-342531" algn="l" defTabSz="456706" rtl="0" eaLnBrk="1" latinLnBrk="0" hangingPunct="1">
              <a:spcBef>
                <a:spcPct val="20000"/>
              </a:spcBef>
              <a:buFont typeface="Arial"/>
              <a:buChar char="•"/>
              <a:defRPr sz="3200" kern="1200">
                <a:solidFill>
                  <a:schemeClr val="tx1"/>
                </a:solidFill>
                <a:latin typeface="+mn-lt"/>
                <a:ea typeface="+mn-ea"/>
                <a:cs typeface="+mn-cs"/>
              </a:defRPr>
            </a:lvl1pPr>
            <a:lvl2pPr marL="742148" indent="-285441" algn="l" defTabSz="456706" rtl="0" eaLnBrk="1" latinLnBrk="0" hangingPunct="1">
              <a:spcBef>
                <a:spcPct val="20000"/>
              </a:spcBef>
              <a:buFont typeface="Arial"/>
              <a:buChar char="–"/>
              <a:defRPr sz="2800" kern="1200">
                <a:solidFill>
                  <a:schemeClr val="tx1"/>
                </a:solidFill>
                <a:latin typeface="+mn-lt"/>
                <a:ea typeface="+mn-ea"/>
                <a:cs typeface="+mn-cs"/>
              </a:defRPr>
            </a:lvl2pPr>
            <a:lvl3pPr marL="1141766" indent="-228353" algn="l" defTabSz="456706" rtl="0" eaLnBrk="1" latinLnBrk="0" hangingPunct="1">
              <a:spcBef>
                <a:spcPct val="20000"/>
              </a:spcBef>
              <a:buFont typeface="Arial"/>
              <a:buChar char="•"/>
              <a:defRPr sz="2400" kern="1200">
                <a:solidFill>
                  <a:schemeClr val="tx1"/>
                </a:solidFill>
                <a:latin typeface="+mn-lt"/>
                <a:ea typeface="+mn-ea"/>
                <a:cs typeface="+mn-cs"/>
              </a:defRPr>
            </a:lvl3pPr>
            <a:lvl4pPr marL="1598469" indent="-228353" algn="l" defTabSz="456706" rtl="0" eaLnBrk="1" latinLnBrk="0" hangingPunct="1">
              <a:spcBef>
                <a:spcPct val="20000"/>
              </a:spcBef>
              <a:buFont typeface="Arial"/>
              <a:buChar char="–"/>
              <a:defRPr sz="2000" kern="1200">
                <a:solidFill>
                  <a:schemeClr val="tx1"/>
                </a:solidFill>
                <a:latin typeface="+mn-lt"/>
                <a:ea typeface="+mn-ea"/>
                <a:cs typeface="+mn-cs"/>
              </a:defRPr>
            </a:lvl4pPr>
            <a:lvl5pPr marL="2055176" indent="-228353" algn="l" defTabSz="456706" rtl="0" eaLnBrk="1" latinLnBrk="0" hangingPunct="1">
              <a:spcBef>
                <a:spcPct val="20000"/>
              </a:spcBef>
              <a:buFont typeface="Arial"/>
              <a:buChar char="»"/>
              <a:defRPr sz="2000" kern="1200">
                <a:solidFill>
                  <a:schemeClr val="tx1"/>
                </a:solidFill>
                <a:latin typeface="+mn-lt"/>
                <a:ea typeface="+mn-ea"/>
                <a:cs typeface="+mn-cs"/>
              </a:defRPr>
            </a:lvl5pPr>
            <a:lvl6pPr marL="2511883" indent="-228353" algn="l" defTabSz="456706" rtl="0" eaLnBrk="1" latinLnBrk="0" hangingPunct="1">
              <a:spcBef>
                <a:spcPct val="20000"/>
              </a:spcBef>
              <a:buFont typeface="Arial"/>
              <a:buChar char="•"/>
              <a:defRPr sz="2000" kern="1200">
                <a:solidFill>
                  <a:schemeClr val="tx1"/>
                </a:solidFill>
                <a:latin typeface="+mn-lt"/>
                <a:ea typeface="+mn-ea"/>
                <a:cs typeface="+mn-cs"/>
              </a:defRPr>
            </a:lvl6pPr>
            <a:lvl7pPr marL="2968591" indent="-228353" algn="l" defTabSz="456706" rtl="0" eaLnBrk="1" latinLnBrk="0" hangingPunct="1">
              <a:spcBef>
                <a:spcPct val="20000"/>
              </a:spcBef>
              <a:buFont typeface="Arial"/>
              <a:buChar char="•"/>
              <a:defRPr sz="2000" kern="1200">
                <a:solidFill>
                  <a:schemeClr val="tx1"/>
                </a:solidFill>
                <a:latin typeface="+mn-lt"/>
                <a:ea typeface="+mn-ea"/>
                <a:cs typeface="+mn-cs"/>
              </a:defRPr>
            </a:lvl7pPr>
            <a:lvl8pPr marL="3425296" indent="-228353" algn="l" defTabSz="456706" rtl="0" eaLnBrk="1" latinLnBrk="0" hangingPunct="1">
              <a:spcBef>
                <a:spcPct val="20000"/>
              </a:spcBef>
              <a:buFont typeface="Arial"/>
              <a:buChar char="•"/>
              <a:defRPr sz="2000" kern="1200">
                <a:solidFill>
                  <a:schemeClr val="tx1"/>
                </a:solidFill>
                <a:latin typeface="+mn-lt"/>
                <a:ea typeface="+mn-ea"/>
                <a:cs typeface="+mn-cs"/>
              </a:defRPr>
            </a:lvl8pPr>
            <a:lvl9pPr marL="3882002" indent="-228353" algn="l" defTabSz="456706" rtl="0" eaLnBrk="1" latinLnBrk="0" hangingPunct="1">
              <a:spcBef>
                <a:spcPct val="20000"/>
              </a:spcBef>
              <a:buFont typeface="Arial"/>
              <a:buChar char="•"/>
              <a:defRPr sz="2000" kern="1200">
                <a:solidFill>
                  <a:schemeClr val="tx1"/>
                </a:solidFill>
                <a:latin typeface="+mn-lt"/>
                <a:ea typeface="+mn-ea"/>
                <a:cs typeface="+mn-cs"/>
              </a:defRPr>
            </a:lvl9pPr>
          </a:lstStyle>
          <a:p>
            <a:r>
              <a:rPr lang="fr-FR" sz="1500" dirty="0" smtClean="0"/>
              <a:t>Une initiative de Canopé Bordeaux</a:t>
            </a:r>
          </a:p>
          <a:p>
            <a:endParaRPr lang="fr-FR" sz="1500" dirty="0"/>
          </a:p>
          <a:p>
            <a:r>
              <a:rPr lang="fr-FR" sz="1500" dirty="0" smtClean="0"/>
              <a:t>11 titres en 2014–15</a:t>
            </a:r>
          </a:p>
          <a:p>
            <a:r>
              <a:rPr lang="fr-FR" sz="1500" dirty="0" smtClean="0"/>
              <a:t>10 titres en 2015-16</a:t>
            </a:r>
          </a:p>
          <a:p>
            <a:endParaRPr lang="fr-FR" sz="1500" dirty="0" smtClean="0"/>
          </a:p>
          <a:p>
            <a:r>
              <a:rPr lang="fr-FR" sz="1500" dirty="0" smtClean="0"/>
              <a:t>11  sites de production Canopé</a:t>
            </a:r>
          </a:p>
          <a:p>
            <a:endParaRPr lang="fr-FR" sz="1500" dirty="0" smtClean="0"/>
          </a:p>
          <a:p>
            <a:r>
              <a:rPr lang="fr-FR" sz="1500" dirty="0"/>
              <a:t>Un guide de </a:t>
            </a:r>
            <a:r>
              <a:rPr lang="fr-FR" sz="1500" dirty="0" smtClean="0"/>
              <a:t>conception</a:t>
            </a:r>
          </a:p>
          <a:p>
            <a:endParaRPr lang="fr-FR" sz="1500" dirty="0"/>
          </a:p>
          <a:p>
            <a:r>
              <a:rPr lang="fr-FR" sz="1500" dirty="0" smtClean="0"/>
              <a:t>Un comité de suivi </a:t>
            </a:r>
          </a:p>
          <a:p>
            <a:endParaRPr lang="fr-FR" sz="1500" dirty="0" smtClean="0"/>
          </a:p>
          <a:p>
            <a:endParaRPr lang="fr-FR" sz="1500" dirty="0" smtClean="0">
              <a:solidFill>
                <a:schemeClr val="bg1"/>
              </a:solidFill>
            </a:endParaRPr>
          </a:p>
          <a:p>
            <a:endParaRPr lang="fr-FR" b="1" dirty="0" smtClean="0">
              <a:solidFill>
                <a:schemeClr val="accent4">
                  <a:lumMod val="75000"/>
                </a:schemeClr>
              </a:solidFill>
            </a:endParaRPr>
          </a:p>
          <a:p>
            <a:pPr marL="0" indent="0">
              <a:buNone/>
            </a:pPr>
            <a:endParaRPr lang="fr-FR" dirty="0" smtClean="0">
              <a:solidFill>
                <a:schemeClr val="accent4">
                  <a:lumMod val="75000"/>
                </a:schemeClr>
              </a:solidFill>
            </a:endParaRPr>
          </a:p>
          <a:p>
            <a:endParaRPr lang="fr-FR" dirty="0" smtClean="0">
              <a:solidFill>
                <a:schemeClr val="accent4">
                  <a:lumMod val="75000"/>
                </a:schemeClr>
              </a:solidFill>
            </a:endParaRPr>
          </a:p>
          <a:p>
            <a:endParaRPr lang="fr-FR" dirty="0" smtClean="0">
              <a:solidFill>
                <a:schemeClr val="accent4">
                  <a:lumMod val="75000"/>
                </a:schemeClr>
              </a:solidFill>
            </a:endParaRPr>
          </a:p>
        </p:txBody>
      </p:sp>
    </p:spTree>
    <p:extLst>
      <p:ext uri="{BB962C8B-B14F-4D97-AF65-F5344CB8AC3E}">
        <p14:creationId xmlns:p14="http://schemas.microsoft.com/office/powerpoint/2010/main" val="254359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t="18552" r="66612"/>
          <a:stretch/>
        </p:blipFill>
        <p:spPr bwMode="auto">
          <a:xfrm>
            <a:off x="0" y="-1"/>
            <a:ext cx="9144000" cy="69668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7044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7113</TotalTime>
  <Words>345</Words>
  <Application>Microsoft Office PowerPoint</Application>
  <PresentationFormat>Affichage à l'écran (4:3)</PresentationFormat>
  <Paragraphs>98</Paragraphs>
  <Slides>13</Slides>
  <Notes>0</Notes>
  <HiddenSlides>0</HiddenSlides>
  <MMClips>0</MMClips>
  <ScaleCrop>false</ScaleCrop>
  <HeadingPairs>
    <vt:vector size="4" baseType="variant">
      <vt:variant>
        <vt:lpstr>Thème</vt:lpstr>
      </vt:variant>
      <vt:variant>
        <vt:i4>5</vt:i4>
      </vt:variant>
      <vt:variant>
        <vt:lpstr>Titres des diapositives</vt:lpstr>
      </vt:variant>
      <vt:variant>
        <vt:i4>13</vt:i4>
      </vt:variant>
    </vt:vector>
  </HeadingPairs>
  <TitlesOfParts>
    <vt:vector size="18" baseType="lpstr">
      <vt:lpstr>Conception personnalisée</vt:lpstr>
      <vt:lpstr>1_Conception personnalisée</vt:lpstr>
      <vt:lpstr>2_Conception personnalisée</vt:lpstr>
      <vt:lpstr>3_Conception personnalisée</vt:lpstr>
      <vt:lpstr>4_Conception personnalisée</vt:lpstr>
      <vt:lpstr>Edition transmédia  &amp; pédagogie </vt:lpstr>
      <vt:lpstr>La mission du RESEAU CANOPé</vt:lpstr>
      <vt:lpstr>  de 52 collections à 3 univers éditoriaux</vt:lpstr>
      <vt:lpstr>L’Edition transmedia</vt:lpstr>
      <vt:lpstr>Les cibles</vt:lpstr>
      <vt:lpstr>LES FONDAMENTAUX</vt:lpstr>
      <vt:lpstr>CORPUS</vt:lpstr>
      <vt:lpstr>Des projets fédérateurs</vt:lpstr>
      <vt:lpstr>Présentation PowerPoint</vt:lpstr>
      <vt:lpstr>Des applications pour apprendre et faire évoluer les pratiques pédagogiques</vt:lpstr>
      <vt:lpstr>Le suivi des usages au cœur du projet</vt:lpstr>
      <vt:lpstr>Présentation PowerPoint</vt:lpstr>
      <vt:lpstr>Edition transmédia  &amp; pédagogie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Huber Gaëlle</dc:creator>
  <cp:lastModifiedBy>BRIZIOU Michele</cp:lastModifiedBy>
  <cp:revision>141</cp:revision>
  <dcterms:created xsi:type="dcterms:W3CDTF">2014-02-20T09:19:29Z</dcterms:created>
  <dcterms:modified xsi:type="dcterms:W3CDTF">2015-06-24T11:40:00Z</dcterms:modified>
</cp:coreProperties>
</file>